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sldIdLst>
    <p:sldId id="257" r:id="rId3"/>
    <p:sldId id="258" r:id="rId4"/>
    <p:sldId id="259" r:id="rId5"/>
    <p:sldId id="260" r:id="rId6"/>
    <p:sldId id="261" r:id="rId7"/>
    <p:sldId id="400" r:id="rId8"/>
    <p:sldId id="279" r:id="rId9"/>
    <p:sldId id="291" r:id="rId10"/>
    <p:sldId id="292" r:id="rId11"/>
    <p:sldId id="293" r:id="rId12"/>
    <p:sldId id="294" r:id="rId13"/>
    <p:sldId id="295" r:id="rId14"/>
    <p:sldId id="296" r:id="rId15"/>
    <p:sldId id="297" r:id="rId16"/>
    <p:sldId id="298" r:id="rId17"/>
    <p:sldId id="263" r:id="rId18"/>
    <p:sldId id="264" r:id="rId19"/>
    <p:sldId id="265" r:id="rId20"/>
    <p:sldId id="266" r:id="rId21"/>
    <p:sldId id="267" r:id="rId22"/>
    <p:sldId id="268" r:id="rId23"/>
    <p:sldId id="269" r:id="rId24"/>
    <p:sldId id="270" r:id="rId25"/>
    <p:sldId id="271" r:id="rId26"/>
    <p:sldId id="272" r:id="rId27"/>
    <p:sldId id="273" r:id="rId28"/>
    <p:sldId id="280" r:id="rId29"/>
    <p:sldId id="281" r:id="rId30"/>
    <p:sldId id="282" r:id="rId31"/>
    <p:sldId id="284" r:id="rId32"/>
    <p:sldId id="285" r:id="rId33"/>
    <p:sldId id="286" r:id="rId34"/>
    <p:sldId id="287" r:id="rId35"/>
    <p:sldId id="288" r:id="rId36"/>
    <p:sldId id="289" r:id="rId37"/>
    <p:sldId id="290" r:id="rId38"/>
    <p:sldId id="385" r:id="rId39"/>
    <p:sldId id="299" r:id="rId40"/>
    <p:sldId id="302" r:id="rId41"/>
    <p:sldId id="303" r:id="rId42"/>
    <p:sldId id="304" r:id="rId43"/>
    <p:sldId id="305" r:id="rId44"/>
    <p:sldId id="306" r:id="rId45"/>
    <p:sldId id="307" r:id="rId46"/>
    <p:sldId id="308" r:id="rId47"/>
    <p:sldId id="309" r:id="rId48"/>
    <p:sldId id="310" r:id="rId49"/>
    <p:sldId id="311" r:id="rId50"/>
    <p:sldId id="383" r:id="rId51"/>
    <p:sldId id="378" r:id="rId52"/>
    <p:sldId id="379" r:id="rId53"/>
    <p:sldId id="381" r:id="rId54"/>
    <p:sldId id="382" r:id="rId55"/>
    <p:sldId id="355" r:id="rId56"/>
    <p:sldId id="354" r:id="rId57"/>
    <p:sldId id="369" r:id="rId58"/>
    <p:sldId id="361" r:id="rId59"/>
    <p:sldId id="365" r:id="rId60"/>
    <p:sldId id="370" r:id="rId61"/>
    <p:sldId id="359" r:id="rId62"/>
    <p:sldId id="358" r:id="rId63"/>
    <p:sldId id="360" r:id="rId64"/>
    <p:sldId id="364" r:id="rId65"/>
    <p:sldId id="366" r:id="rId66"/>
    <p:sldId id="367" r:id="rId67"/>
    <p:sldId id="362" r:id="rId68"/>
    <p:sldId id="356" r:id="rId69"/>
    <p:sldId id="357" r:id="rId70"/>
    <p:sldId id="363" r:id="rId71"/>
    <p:sldId id="368" r:id="rId72"/>
    <p:sldId id="371" r:id="rId73"/>
    <p:sldId id="372" r:id="rId74"/>
    <p:sldId id="373" r:id="rId75"/>
    <p:sldId id="375" r:id="rId76"/>
    <p:sldId id="374" r:id="rId77"/>
    <p:sldId id="376" r:id="rId78"/>
    <p:sldId id="377" r:id="rId79"/>
    <p:sldId id="386" r:id="rId80"/>
    <p:sldId id="387" r:id="rId81"/>
    <p:sldId id="388" r:id="rId82"/>
    <p:sldId id="389" r:id="rId83"/>
    <p:sldId id="390" r:id="rId84"/>
    <p:sldId id="391" r:id="rId85"/>
    <p:sldId id="394" r:id="rId86"/>
    <p:sldId id="395" r:id="rId87"/>
    <p:sldId id="396" r:id="rId88"/>
    <p:sldId id="397" r:id="rId89"/>
    <p:sldId id="398" r:id="rId90"/>
    <p:sldId id="401" r:id="rId91"/>
    <p:sldId id="384"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196358-3C7E-4643-89E8-2DBC5B77AC41}">
          <p14:sldIdLst>
            <p14:sldId id="257"/>
            <p14:sldId id="258"/>
            <p14:sldId id="259"/>
            <p14:sldId id="260"/>
            <p14:sldId id="261"/>
            <p14:sldId id="400"/>
            <p14:sldId id="279"/>
          </p14:sldIdLst>
        </p14:section>
        <p14:section name="History of Cloud Computing" id="{CD486489-ABEB-46A3-8EE3-021C70003220}">
          <p14:sldIdLst>
            <p14:sldId id="291"/>
            <p14:sldId id="292"/>
            <p14:sldId id="293"/>
            <p14:sldId id="294"/>
            <p14:sldId id="295"/>
            <p14:sldId id="296"/>
            <p14:sldId id="297"/>
            <p14:sldId id="298"/>
          </p14:sldIdLst>
        </p14:section>
        <p14:section name="Importance of Cloud Computing" id="{C295C522-B565-4CD5-9C3D-CAC69B1CF1AA}">
          <p14:sldIdLst>
            <p14:sldId id="263"/>
            <p14:sldId id="264"/>
            <p14:sldId id="265"/>
            <p14:sldId id="266"/>
            <p14:sldId id="267"/>
            <p14:sldId id="268"/>
            <p14:sldId id="269"/>
            <p14:sldId id="270"/>
            <p14:sldId id="271"/>
            <p14:sldId id="272"/>
            <p14:sldId id="273"/>
            <p14:sldId id="280"/>
          </p14:sldIdLst>
        </p14:section>
        <p14:section name="Cloud Service &amp; Deployment Models" id="{33851BE2-2942-4450-BFB0-ADBF81A9D64A}">
          <p14:sldIdLst>
            <p14:sldId id="281"/>
            <p14:sldId id="282"/>
            <p14:sldId id="284"/>
            <p14:sldId id="285"/>
            <p14:sldId id="286"/>
            <p14:sldId id="287"/>
            <p14:sldId id="288"/>
            <p14:sldId id="289"/>
            <p14:sldId id="290"/>
          </p14:sldIdLst>
        </p14:section>
        <p14:section name="Marketspace" id="{74D44571-E449-4CAD-BEFE-9A3D46A64796}">
          <p14:sldIdLst>
            <p14:sldId id="385"/>
          </p14:sldIdLst>
        </p14:section>
        <p14:section name="Azure History" id="{7B5FB0C8-487A-4169-A612-6506FDC2B5B7}">
          <p14:sldIdLst>
            <p14:sldId id="299"/>
            <p14:sldId id="302"/>
            <p14:sldId id="303"/>
            <p14:sldId id="304"/>
            <p14:sldId id="305"/>
            <p14:sldId id="306"/>
            <p14:sldId id="307"/>
            <p14:sldId id="308"/>
            <p14:sldId id="309"/>
            <p14:sldId id="310"/>
            <p14:sldId id="311"/>
          </p14:sldIdLst>
        </p14:section>
        <p14:section name="Azure Regions" id="{589528F1-BFDF-4312-B8CC-AAE6E04F403F}">
          <p14:sldIdLst>
            <p14:sldId id="383"/>
            <p14:sldId id="378"/>
            <p14:sldId id="379"/>
            <p14:sldId id="381"/>
            <p14:sldId id="382"/>
          </p14:sldIdLst>
        </p14:section>
        <p14:section name="Azure Services" id="{3E482A62-2E0E-4AC5-BC2A-4868F7F71967}">
          <p14:sldIdLst>
            <p14:sldId id="355"/>
            <p14:sldId id="354"/>
            <p14:sldId id="369"/>
            <p14:sldId id="361"/>
            <p14:sldId id="365"/>
            <p14:sldId id="370"/>
            <p14:sldId id="359"/>
            <p14:sldId id="358"/>
            <p14:sldId id="360"/>
            <p14:sldId id="364"/>
            <p14:sldId id="366"/>
            <p14:sldId id="367"/>
            <p14:sldId id="362"/>
            <p14:sldId id="356"/>
            <p14:sldId id="357"/>
            <p14:sldId id="363"/>
            <p14:sldId id="368"/>
          </p14:sldIdLst>
        </p14:section>
        <p14:section name="Example Architectures" id="{1718129D-823A-4DEF-82FB-CDC1FAE35AE1}">
          <p14:sldIdLst>
            <p14:sldId id="371"/>
            <p14:sldId id="372"/>
            <p14:sldId id="373"/>
            <p14:sldId id="375"/>
            <p14:sldId id="374"/>
            <p14:sldId id="376"/>
            <p14:sldId id="377"/>
          </p14:sldIdLst>
        </p14:section>
        <p14:section name="Closing" id="{31511266-DB47-4898-A1F2-CE6AFC0AA4D1}">
          <p14:sldIdLst>
            <p14:sldId id="386"/>
            <p14:sldId id="387"/>
            <p14:sldId id="388"/>
            <p14:sldId id="389"/>
            <p14:sldId id="390"/>
            <p14:sldId id="391"/>
            <p14:sldId id="394"/>
            <p14:sldId id="395"/>
            <p14:sldId id="396"/>
            <p14:sldId id="397"/>
            <p14:sldId id="398"/>
            <p14:sldId id="401"/>
            <p14:sldId id="3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21D"/>
    <a:srgbClr val="92D050"/>
    <a:srgbClr val="CC00FF"/>
    <a:srgbClr val="FF00FF"/>
    <a:srgbClr val="081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1" autoAdjust="0"/>
    <p:restoredTop sz="74747" autoAdjust="0"/>
  </p:normalViewPr>
  <p:slideViewPr>
    <p:cSldViewPr snapToGrid="0">
      <p:cViewPr varScale="1">
        <p:scale>
          <a:sx n="93" d="100"/>
          <a:sy n="93" d="100"/>
        </p:scale>
        <p:origin x="96" y="654"/>
      </p:cViewPr>
      <p:guideLst/>
    </p:cSldViewPr>
  </p:slideViewPr>
  <p:notesTextViewPr>
    <p:cViewPr>
      <p:scale>
        <a:sx n="1" d="1"/>
        <a:sy n="1" d="1"/>
      </p:scale>
      <p:origin x="0" y="0"/>
    </p:cViewPr>
  </p:notesTextViewPr>
  <p:sorterViewPr>
    <p:cViewPr>
      <p:scale>
        <a:sx n="125" d="100"/>
        <a:sy n="125" d="100"/>
      </p:scale>
      <p:origin x="0" y="-214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8DCDA-4555-4EF0-8354-C35A0697F404}"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F69A4-58F9-44A2-B338-E0E9DD33EEFF}" type="slidenum">
              <a:rPr lang="en-US" smtClean="0"/>
              <a:t>‹#›</a:t>
            </a:fld>
            <a:endParaRPr lang="en-US"/>
          </a:p>
        </p:txBody>
      </p:sp>
    </p:spTree>
    <p:extLst>
      <p:ext uri="{BB962C8B-B14F-4D97-AF65-F5344CB8AC3E}">
        <p14:creationId xmlns:p14="http://schemas.microsoft.com/office/powerpoint/2010/main" val="241721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azure.microsoft.com/services/cache" TargetMode="External"/><Relationship Id="rId3" Type="http://schemas.openxmlformats.org/officeDocument/2006/relationships/hyperlink" Target="https://azure.microsoft.com/services/app-service" TargetMode="External"/><Relationship Id="rId7" Type="http://schemas.openxmlformats.org/officeDocument/2006/relationships/hyperlink" Target="https://azure.microsoft.com/services/application-gateway"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azure.microsoft.com/services/app-service/api" TargetMode="External"/><Relationship Id="rId11" Type="http://schemas.openxmlformats.org/officeDocument/2006/relationships/hyperlink" Target="https://azure.microsoft.com/services/storage/blobs" TargetMode="External"/><Relationship Id="rId5" Type="http://schemas.openxmlformats.org/officeDocument/2006/relationships/hyperlink" Target="https://azure.microsoft.com/services/sql-database" TargetMode="External"/><Relationship Id="rId10" Type="http://schemas.openxmlformats.org/officeDocument/2006/relationships/hyperlink" Target="https://azure.microsoft.com/services/active-directory" TargetMode="External"/><Relationship Id="rId4" Type="http://schemas.openxmlformats.org/officeDocument/2006/relationships/hyperlink" Target="https://azure.microsoft.com/services/app-service/web" TargetMode="External"/><Relationship Id="rId9" Type="http://schemas.openxmlformats.org/officeDocument/2006/relationships/hyperlink" Target="https://azure.microsoft.com/services/cdn"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 23 – 24</a:t>
            </a:r>
          </a:p>
          <a:p>
            <a:r>
              <a:rPr lang="en-US" dirty="0"/>
              <a:t>27 speakers</a:t>
            </a:r>
          </a:p>
        </p:txBody>
      </p:sp>
      <p:sp>
        <p:nvSpPr>
          <p:cNvPr id="4" name="Slide Number Placeholder 3"/>
          <p:cNvSpPr>
            <a:spLocks noGrp="1"/>
          </p:cNvSpPr>
          <p:nvPr>
            <p:ph type="sldNum" sz="quarter" idx="5"/>
          </p:nvPr>
        </p:nvSpPr>
        <p:spPr/>
        <p:txBody>
          <a:bodyPr/>
          <a:lstStyle/>
          <a:p>
            <a:fld id="{F82F69A4-58F9-44A2-B338-E0E9DD33EEFF}" type="slidenum">
              <a:rPr lang="en-US" smtClean="0"/>
              <a:t>5</a:t>
            </a:fld>
            <a:endParaRPr lang="en-US"/>
          </a:p>
        </p:txBody>
      </p:sp>
    </p:spTree>
    <p:extLst>
      <p:ext uri="{BB962C8B-B14F-4D97-AF65-F5344CB8AC3E}">
        <p14:creationId xmlns:p14="http://schemas.microsoft.com/office/powerpoint/2010/main" val="411121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Cloud computing has become a cornerstone of the modern digital landscape due to its numerous benefits and transformative potential.</a:t>
            </a:r>
            <a:endParaRPr lang="en-US" dirty="0"/>
          </a:p>
          <a:p>
            <a:endParaRPr lang="en-US" b="1" i="0" dirty="0">
              <a:effectLst/>
              <a:latin typeface="Söhne"/>
            </a:endParaRPr>
          </a:p>
          <a:p>
            <a:r>
              <a:rPr lang="en-US" b="1" i="0" dirty="0">
                <a:effectLst/>
                <a:latin typeface="Söhne"/>
              </a:rPr>
              <a:t>Scalability and Flexibility:</a:t>
            </a:r>
            <a:r>
              <a:rPr lang="en-US" b="0" i="0" dirty="0">
                <a:solidFill>
                  <a:srgbClr val="374151"/>
                </a:solidFill>
                <a:effectLst/>
                <a:latin typeface="Söhne"/>
              </a:rPr>
              <a:t> Cloud computing offers unparalleled scalability, allowing businesses to quickly scale up or down their resources based on demand. This elasticity enables organizations to handle varying workloads without overprovisioning resources, leading to cost savings and optimal performance.</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16</a:t>
            </a:fld>
            <a:endParaRPr lang="en-US"/>
          </a:p>
        </p:txBody>
      </p:sp>
    </p:spTree>
    <p:extLst>
      <p:ext uri="{BB962C8B-B14F-4D97-AF65-F5344CB8AC3E}">
        <p14:creationId xmlns:p14="http://schemas.microsoft.com/office/powerpoint/2010/main" val="420223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Cost Efficiency:</a:t>
            </a:r>
            <a:r>
              <a:rPr lang="en-US" b="0" i="0" dirty="0">
                <a:solidFill>
                  <a:srgbClr val="374151"/>
                </a:solidFill>
                <a:effectLst/>
                <a:latin typeface="Söhne"/>
              </a:rPr>
              <a:t> Traditional on-premises infrastructure requires significant upfront investments in hardware, software, and maintenance. Cloud computing operates on a pay-as-you-go model, reducing capital expenditure and allowing organizations to allocate resources more efficiently.</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17</a:t>
            </a:fld>
            <a:endParaRPr lang="en-US"/>
          </a:p>
        </p:txBody>
      </p:sp>
    </p:spTree>
    <p:extLst>
      <p:ext uri="{BB962C8B-B14F-4D97-AF65-F5344CB8AC3E}">
        <p14:creationId xmlns:p14="http://schemas.microsoft.com/office/powerpoint/2010/main" val="188090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Global Accessibility:</a:t>
            </a:r>
            <a:r>
              <a:rPr lang="en-US" b="0" i="0" dirty="0">
                <a:solidFill>
                  <a:srgbClr val="374151"/>
                </a:solidFill>
                <a:effectLst/>
                <a:latin typeface="Söhne"/>
              </a:rPr>
              <a:t> Cloud services are accessible from anywhere with an internet connection. This is particularly crucial in today's interconnected world where remote work, collaboration, and access to data and applications are essential.</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18</a:t>
            </a:fld>
            <a:endParaRPr lang="en-US"/>
          </a:p>
        </p:txBody>
      </p:sp>
    </p:spTree>
    <p:extLst>
      <p:ext uri="{BB962C8B-B14F-4D97-AF65-F5344CB8AC3E}">
        <p14:creationId xmlns:p14="http://schemas.microsoft.com/office/powerpoint/2010/main" val="272091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000000"/>
                </a:solidFill>
                <a:effectLst/>
                <a:latin typeface="Söhne"/>
              </a:rPr>
              <a:t>Innovation Acceleration:</a:t>
            </a:r>
            <a:r>
              <a:rPr lang="en-US" b="0" i="0" dirty="0">
                <a:solidFill>
                  <a:srgbClr val="000000"/>
                </a:solidFill>
                <a:effectLst/>
                <a:latin typeface="Söhne"/>
              </a:rPr>
              <a:t> Cloud providers offer a wide array of services, including artificial intelligence, machine learning, analytics, and more. These services enable businesses to leverage cutting-edge technologies without the need for deep expertise or large upfront investments.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19</a:t>
            </a:fld>
            <a:endParaRPr lang="en-US"/>
          </a:p>
        </p:txBody>
      </p:sp>
    </p:spTree>
    <p:extLst>
      <p:ext uri="{BB962C8B-B14F-4D97-AF65-F5344CB8AC3E}">
        <p14:creationId xmlns:p14="http://schemas.microsoft.com/office/powerpoint/2010/main" val="237469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Faster Time-to-Market:</a:t>
            </a:r>
            <a:r>
              <a:rPr lang="en-US" b="0" i="0" dirty="0">
                <a:solidFill>
                  <a:srgbClr val="374151"/>
                </a:solidFill>
                <a:effectLst/>
                <a:latin typeface="Söhne"/>
              </a:rPr>
              <a:t> Cloud services enable rapid deployment of applications and services. This agility is essential for businesses seeking to launch new products or services quickly, responding to market demands faster than traditional methods allow.</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20</a:t>
            </a:fld>
            <a:endParaRPr lang="en-US"/>
          </a:p>
        </p:txBody>
      </p:sp>
    </p:spTree>
    <p:extLst>
      <p:ext uri="{BB962C8B-B14F-4D97-AF65-F5344CB8AC3E}">
        <p14:creationId xmlns:p14="http://schemas.microsoft.com/office/powerpoint/2010/main" val="2369539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Disaster Recovery and Business Continuity:</a:t>
            </a:r>
            <a:r>
              <a:rPr lang="en-US" b="0" i="0" dirty="0">
                <a:solidFill>
                  <a:srgbClr val="374151"/>
                </a:solidFill>
                <a:effectLst/>
                <a:latin typeface="Söhne"/>
              </a:rPr>
              <a:t> Cloud computing provides robust disaster recovery capabilities. Data is redundantly stored across multiple data centers, reducing the risk of data loss due to hardware failures or disasters.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21</a:t>
            </a:fld>
            <a:endParaRPr lang="en-US"/>
          </a:p>
        </p:txBody>
      </p:sp>
    </p:spTree>
    <p:extLst>
      <p:ext uri="{BB962C8B-B14F-4D97-AF65-F5344CB8AC3E}">
        <p14:creationId xmlns:p14="http://schemas.microsoft.com/office/powerpoint/2010/main" val="185882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Security and Compliance:</a:t>
            </a:r>
            <a:r>
              <a:rPr lang="en-US" b="0" i="0" dirty="0">
                <a:solidFill>
                  <a:srgbClr val="374151"/>
                </a:solidFill>
                <a:effectLst/>
                <a:latin typeface="Söhne"/>
              </a:rPr>
              <a:t> Leading cloud providers implement stringent security measures, often exceeding what many organizations can achieve on their own. Compliance certifications and built-in security features alleviate concerns about data protection and privacy.</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22</a:t>
            </a:fld>
            <a:endParaRPr lang="en-US"/>
          </a:p>
        </p:txBody>
      </p:sp>
    </p:spTree>
    <p:extLst>
      <p:ext uri="{BB962C8B-B14F-4D97-AF65-F5344CB8AC3E}">
        <p14:creationId xmlns:p14="http://schemas.microsoft.com/office/powerpoint/2010/main" val="3082873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Environmental Impact:</a:t>
            </a:r>
            <a:r>
              <a:rPr lang="en-US" b="0" i="0" dirty="0">
                <a:solidFill>
                  <a:srgbClr val="374151"/>
                </a:solidFill>
                <a:effectLst/>
                <a:latin typeface="Söhne"/>
              </a:rPr>
              <a:t> Cloud computing allows resource sharing, optimizing server utilization and reducing energy consumption compared to traditional data centers. This aligns with sustainability goals and reduces the carbon footprint.</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23</a:t>
            </a:fld>
            <a:endParaRPr lang="en-US"/>
          </a:p>
        </p:txBody>
      </p:sp>
    </p:spTree>
    <p:extLst>
      <p:ext uri="{BB962C8B-B14F-4D97-AF65-F5344CB8AC3E}">
        <p14:creationId xmlns:p14="http://schemas.microsoft.com/office/powerpoint/2010/main" val="122074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Collaboration and Mobility:</a:t>
            </a:r>
            <a:r>
              <a:rPr lang="en-US" b="0" i="0" dirty="0">
                <a:solidFill>
                  <a:srgbClr val="374151"/>
                </a:solidFill>
                <a:effectLst/>
                <a:latin typeface="Söhne"/>
              </a:rPr>
              <a:t> Cloud services enable seamless collaboration among teams regardless of geographical locations. Real-time document sharing, version control, and remote access enhance productivity and collaboration.</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24</a:t>
            </a:fld>
            <a:endParaRPr lang="en-US"/>
          </a:p>
        </p:txBody>
      </p:sp>
    </p:spTree>
    <p:extLst>
      <p:ext uri="{BB962C8B-B14F-4D97-AF65-F5344CB8AC3E}">
        <p14:creationId xmlns:p14="http://schemas.microsoft.com/office/powerpoint/2010/main" val="2250392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Focus on Core Competencies:</a:t>
            </a:r>
            <a:r>
              <a:rPr lang="en-US" b="0" i="0" dirty="0">
                <a:solidFill>
                  <a:srgbClr val="374151"/>
                </a:solidFill>
                <a:effectLst/>
                <a:latin typeface="Söhne"/>
              </a:rPr>
              <a:t> By offloading infrastructure management to cloud providers, businesses can focus their resources and expertise on core activities that directly contribute to their growth and competitiveness.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25</a:t>
            </a:fld>
            <a:endParaRPr lang="en-US"/>
          </a:p>
        </p:txBody>
      </p:sp>
    </p:spTree>
    <p:extLst>
      <p:ext uri="{BB962C8B-B14F-4D97-AF65-F5344CB8AC3E}">
        <p14:creationId xmlns:p14="http://schemas.microsoft.com/office/powerpoint/2010/main" val="232529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Cloud Computing</a:t>
            </a:r>
            <a:r>
              <a:rPr lang="en-US" b="0" i="0" dirty="0">
                <a:solidFill>
                  <a:srgbClr val="374151"/>
                </a:solidFill>
                <a:effectLst/>
                <a:latin typeface="Söhne"/>
              </a:rPr>
              <a:t> is a technology paradigm that involves delivering various computing services, including servers, storage, databases, networking, software, and more, over the internet. These services are provided by cloud service providers who maintain and manage the underlying infrastructure. Cloud computing offers several advantages, including scalability, cost-efficiency, accessibility, and flexibility, making it a fundamental component of modern IT infrastructure.</a:t>
            </a:r>
          </a:p>
        </p:txBody>
      </p:sp>
      <p:sp>
        <p:nvSpPr>
          <p:cNvPr id="4" name="Slide Number Placeholder 3"/>
          <p:cNvSpPr>
            <a:spLocks noGrp="1"/>
          </p:cNvSpPr>
          <p:nvPr>
            <p:ph type="sldNum" sz="quarter" idx="5"/>
          </p:nvPr>
        </p:nvSpPr>
        <p:spPr/>
        <p:txBody>
          <a:bodyPr/>
          <a:lstStyle/>
          <a:p>
            <a:fld id="{F82F69A4-58F9-44A2-B338-E0E9DD33EEFF}" type="slidenum">
              <a:rPr lang="en-US" smtClean="0"/>
              <a:t>7</a:t>
            </a:fld>
            <a:endParaRPr lang="en-US"/>
          </a:p>
        </p:txBody>
      </p:sp>
    </p:spTree>
    <p:extLst>
      <p:ext uri="{BB962C8B-B14F-4D97-AF65-F5344CB8AC3E}">
        <p14:creationId xmlns:p14="http://schemas.microsoft.com/office/powerpoint/2010/main" val="419029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Support for Modern Workloads:</a:t>
            </a:r>
            <a:r>
              <a:rPr lang="en-US" b="0" i="0" dirty="0">
                <a:solidFill>
                  <a:srgbClr val="374151"/>
                </a:solidFill>
                <a:effectLst/>
                <a:latin typeface="Söhne"/>
              </a:rPr>
              <a:t> Cloud computing is well-suited for modern applications and architectures, such as microservices, containers, and serverless computing, enabling organizations to embrace the latest technological trends.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26</a:t>
            </a:fld>
            <a:endParaRPr lang="en-US"/>
          </a:p>
        </p:txBody>
      </p:sp>
    </p:spTree>
    <p:extLst>
      <p:ext uri="{BB962C8B-B14F-4D97-AF65-F5344CB8AC3E}">
        <p14:creationId xmlns:p14="http://schemas.microsoft.com/office/powerpoint/2010/main" val="485526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essence, cloud computing revolutionizes the way businesses operate, offering the agility, cost-efficiency, and innovation required to stay competitive in today's dynamic digital environment. It empowers organizations to transform their IT infrastructure and operations, ultimately driving growth and success.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27</a:t>
            </a:fld>
            <a:endParaRPr lang="en-US"/>
          </a:p>
        </p:txBody>
      </p:sp>
    </p:spTree>
    <p:extLst>
      <p:ext uri="{BB962C8B-B14F-4D97-AF65-F5344CB8AC3E}">
        <p14:creationId xmlns:p14="http://schemas.microsoft.com/office/powerpoint/2010/main" val="413665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typically two primary </a:t>
            </a:r>
            <a:r>
              <a:rPr lang="en-US" b="1" dirty="0"/>
              <a:t>service models</a:t>
            </a:r>
            <a:r>
              <a:rPr lang="en-US" b="0" dirty="0"/>
              <a:t> in cloud computing:</a:t>
            </a:r>
          </a:p>
          <a:p>
            <a:endParaRPr lang="en-US" b="0" dirty="0"/>
          </a:p>
          <a:p>
            <a:r>
              <a:rPr lang="en-US" b="1" dirty="0"/>
              <a:t>Infrastructure as a Service (IaaS)</a:t>
            </a:r>
            <a:r>
              <a:rPr lang="en-US" b="0" dirty="0"/>
              <a:t>:  In the IaaS model, cloud providers offer virtualized computing resources over the internet.  This includes virtual machines, storage, and networking.  Users can rent these resources on a pay-as-you-go basis.  IaaS providers a high degree of flexibility, as users can configure and manage the virtualized infrastructure as needed.  It is suitable for organizations that want to maintain control over their operating systems and software but do not want to manage physical hardware</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28</a:t>
            </a:fld>
            <a:endParaRPr lang="en-US"/>
          </a:p>
        </p:txBody>
      </p:sp>
    </p:spTree>
    <p:extLst>
      <p:ext uri="{BB962C8B-B14F-4D97-AF65-F5344CB8AC3E}">
        <p14:creationId xmlns:p14="http://schemas.microsoft.com/office/powerpoint/2010/main" val="14487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Platform as a Service (PaaS):</a:t>
            </a:r>
            <a:r>
              <a:rPr lang="en-US" b="0" dirty="0"/>
              <a:t>  PaaS takes the cloud computing concept a step further by providing a platform that includes not only infrastructure but also development tools and services.  It offers an environment for developers to build, deploy, and manage applications without worrying about the underlying infrastructure.  PaaS is well-suited for application development, as it simplifies the development and deployment processes, making it faster and more efficient.</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29</a:t>
            </a:fld>
            <a:endParaRPr lang="en-US"/>
          </a:p>
        </p:txBody>
      </p:sp>
    </p:spTree>
    <p:extLst>
      <p:ext uri="{BB962C8B-B14F-4D97-AF65-F5344CB8AC3E}">
        <p14:creationId xmlns:p14="http://schemas.microsoft.com/office/powerpoint/2010/main" val="4177979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Serverless</a:t>
            </a:r>
            <a:r>
              <a:rPr lang="en-US" b="0" dirty="0"/>
              <a:t> refers to a cloud server model where the cloud provider manages the underlying infrastructure for you, automatically allocating and deallocating resources based on your actual usage.  In this model, you are not responsible for provisioning or managing servers; instead, you focus on using and configuring the service.</a:t>
            </a:r>
          </a:p>
          <a:p>
            <a:endParaRPr lang="en-US" b="0" dirty="0"/>
          </a:p>
          <a:p>
            <a:r>
              <a:rPr lang="en-US" b="0" dirty="0"/>
              <a:t>Serverless cloud computing simplifies resource management and cost optimization.  These services automatically adjust to your application’s needs, ensuring that you have the necessary resources when your workload requires them and scaling down during periods of inactivity to minimize costs.</a:t>
            </a:r>
          </a:p>
          <a:p>
            <a:endParaRPr lang="en-US" b="0" dirty="0"/>
          </a:p>
          <a:p>
            <a:r>
              <a:rPr lang="en-US" b="0" dirty="0"/>
              <a:t>Overall, serverless cloud computing services provide a more flexible and cost-effective approach to using cloud databases without the need for manual resource management.</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30</a:t>
            </a:fld>
            <a:endParaRPr lang="en-US"/>
          </a:p>
        </p:txBody>
      </p:sp>
    </p:spTree>
    <p:extLst>
      <p:ext uri="{BB962C8B-B14F-4D97-AF65-F5344CB8AC3E}">
        <p14:creationId xmlns:p14="http://schemas.microsoft.com/office/powerpoint/2010/main" val="236933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Function as a Service (</a:t>
            </a:r>
            <a:r>
              <a:rPr lang="en-US" b="1" dirty="0" err="1"/>
              <a:t>FaaS</a:t>
            </a:r>
            <a:r>
              <a:rPr lang="en-US" b="1" dirty="0"/>
              <a:t>)</a:t>
            </a:r>
            <a:r>
              <a:rPr lang="en-US" b="0" dirty="0"/>
              <a:t>, is a cloud computing model in which cloud providers automatically manage the infrastructure needed to execute code, allowing developers to focus solely on writing application logic in the form of functions.  With </a:t>
            </a:r>
            <a:r>
              <a:rPr lang="en-US" b="0" dirty="0" err="1"/>
              <a:t>FaaS</a:t>
            </a:r>
            <a:r>
              <a:rPr lang="en-US" b="0" dirty="0"/>
              <a:t>, developers write individual functions or microservices and these functions are executed in response to specific events or triggers, such as HTTP requests, database changes, or file uploads.</a:t>
            </a:r>
          </a:p>
          <a:p>
            <a:endParaRPr lang="en-US" b="0" dirty="0"/>
          </a:p>
          <a:p>
            <a:r>
              <a:rPr lang="en-US" b="0" dirty="0"/>
              <a:t>Key characteristics of serverless computing include:</a:t>
            </a:r>
          </a:p>
          <a:p>
            <a:endParaRPr lang="en-US" b="0" dirty="0"/>
          </a:p>
          <a:p>
            <a:pPr marL="171450" indent="-171450">
              <a:buFont typeface="Arial" panose="020B0604020202020204" pitchFamily="34" charset="0"/>
              <a:buChar char="•"/>
            </a:pPr>
            <a:r>
              <a:rPr lang="en-US" b="1" dirty="0"/>
              <a:t>No Server Management:</a:t>
            </a:r>
            <a:r>
              <a:rPr lang="en-US" b="0" dirty="0"/>
              <a:t> In a serverless model, developers are relieved of the responsibility for provisioning, configuring, and managing servers.  The cloud provider dynamically manages the infrastructure, automatically scaling resources as needed.</a:t>
            </a:r>
          </a:p>
          <a:p>
            <a:pPr marL="171450" indent="-171450">
              <a:buFont typeface="Arial" panose="020B0604020202020204" pitchFamily="34" charset="0"/>
              <a:buChar char="•"/>
            </a:pPr>
            <a:r>
              <a:rPr lang="en-US" b="1" dirty="0"/>
              <a:t>Event-Driven:</a:t>
            </a:r>
            <a:r>
              <a:rPr lang="en-US" b="0" dirty="0"/>
              <a:t>  Serverless functions are triggered by events or requests, and they execute in response to these events.  For example, a function might be triggered by an HTTP request, a new record in a database, or the arrival of a message in a queue.</a:t>
            </a:r>
          </a:p>
          <a:p>
            <a:pPr marL="171450" indent="-171450">
              <a:buFont typeface="Arial" panose="020B0604020202020204" pitchFamily="34" charset="0"/>
              <a:buChar char="•"/>
            </a:pPr>
            <a:r>
              <a:rPr lang="en-US" b="1" dirty="0"/>
              <a:t>Automatically Scaling:</a:t>
            </a:r>
            <a:r>
              <a:rPr lang="en-US" b="0" dirty="0"/>
              <a:t>  Serverless platforms automatically scale the execution environment to match the incoming workload.  If many requests or events occur simultaneously, the cloud provider allocates additional resources to handle them.,  Conversely, when the workload decreases, resource are deallocated to save costs.</a:t>
            </a:r>
          </a:p>
          <a:p>
            <a:pPr marL="171450" indent="-171450">
              <a:buFont typeface="Arial" panose="020B0604020202020204" pitchFamily="34" charset="0"/>
              <a:buChar char="•"/>
            </a:pPr>
            <a:r>
              <a:rPr lang="en-US" b="1" dirty="0"/>
              <a:t>Billing Based on Usage:  </a:t>
            </a:r>
            <a:r>
              <a:rPr lang="en-US" b="0" dirty="0"/>
              <a:t>Serverless computing follows a pay-as-you-go pricing model. Users are charged based on the actual execution time and resources consumed by their functions.  There is no charge when functions are idle.</a:t>
            </a:r>
          </a:p>
          <a:p>
            <a:pPr marL="171450" indent="-171450">
              <a:buFont typeface="Arial" panose="020B0604020202020204" pitchFamily="34" charset="0"/>
              <a:buChar char="•"/>
            </a:pPr>
            <a:r>
              <a:rPr lang="en-US" b="1" dirty="0"/>
              <a:t>Stateless:</a:t>
            </a:r>
            <a:r>
              <a:rPr lang="en-US" b="0" dirty="0"/>
              <a:t>  Serverless functions are designed to be stateless, meaning they do not maintain persistent data between executions.  Data can be stored in databases, object stores, or other external services.</a:t>
            </a:r>
          </a:p>
          <a:p>
            <a:pPr marL="171450" indent="-171450">
              <a:buFont typeface="Arial" panose="020B0604020202020204" pitchFamily="34" charset="0"/>
              <a:buChar char="•"/>
            </a:pPr>
            <a:r>
              <a:rPr lang="en-US" b="1" dirty="0"/>
              <a:t>Microservices Architecture:</a:t>
            </a:r>
            <a:r>
              <a:rPr lang="en-US" b="0" dirty="0"/>
              <a:t>  Serverless encourages the decomposition of applications into small, single-purpose functions or microservices.  Each function performs a specific task, making it easier to manage and scale individual components.</a:t>
            </a:r>
          </a:p>
          <a:p>
            <a:pPr marL="171450" indent="-171450">
              <a:buFont typeface="Arial" panose="020B0604020202020204" pitchFamily="34" charset="0"/>
              <a:buChar char="•"/>
            </a:pPr>
            <a:r>
              <a:rPr lang="en-US" b="1" dirty="0"/>
              <a:t>Rapid Development:</a:t>
            </a:r>
            <a:r>
              <a:rPr lang="en-US" b="0" dirty="0"/>
              <a:t> Serverless computing promotes rapid development and deployment.  Developers can focus on writing code without the need to manage infrastructure, which can lead to faster time-to—market for applications.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Popular serverless platforms include AWS Lambda, Azure Functions, Google Cloud Functions, and others.  These platforms provide a wide range of event sources and integrations, making it possible to build highly scalable and responsible applications without the overhead of managing serves.  Serverless computing is particularly well-suited for applications with variable workloads and event-driven architectures, such as web and mobile backends, IoT applications, and data processing pipelines.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31</a:t>
            </a:fld>
            <a:endParaRPr lang="en-US"/>
          </a:p>
        </p:txBody>
      </p:sp>
    </p:spTree>
    <p:extLst>
      <p:ext uri="{BB962C8B-B14F-4D97-AF65-F5344CB8AC3E}">
        <p14:creationId xmlns:p14="http://schemas.microsoft.com/office/powerpoint/2010/main" val="3430708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32</a:t>
            </a:fld>
            <a:endParaRPr lang="en-US"/>
          </a:p>
        </p:txBody>
      </p:sp>
    </p:spTree>
    <p:extLst>
      <p:ext uri="{BB962C8B-B14F-4D97-AF65-F5344CB8AC3E}">
        <p14:creationId xmlns:p14="http://schemas.microsoft.com/office/powerpoint/2010/main" val="219134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as a Service (SaaS):</a:t>
            </a:r>
            <a:r>
              <a:rPr lang="en-US" b="0" dirty="0"/>
              <a:t>  SaaS is a cloud service model where software applications are hosted and delivered over the internet on a subscription basis.  Users can access these applications through a web browsers, eliminating the need for local installation and maintenance.  SaaS applications cover a wide range of functionalities, from office productivity tools like email and document editing to specializing software like customer relationship management (CRM) and enterprise resource planning (ERP) systems.  SaaS is convenient for businesses as it reduces the burden of software management and updates.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33</a:t>
            </a:fld>
            <a:endParaRPr lang="en-US"/>
          </a:p>
        </p:txBody>
      </p:sp>
    </p:spTree>
    <p:extLst>
      <p:ext uri="{BB962C8B-B14F-4D97-AF65-F5344CB8AC3E}">
        <p14:creationId xmlns:p14="http://schemas.microsoft.com/office/powerpoint/2010/main" val="1987463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the service models, there are two primary deployment models:</a:t>
            </a:r>
          </a:p>
          <a:p>
            <a:endParaRPr lang="en-US" dirty="0"/>
          </a:p>
          <a:p>
            <a:r>
              <a:rPr lang="en-US" b="1" dirty="0"/>
              <a:t>Public Cloud:</a:t>
            </a:r>
            <a:r>
              <a:rPr lang="en-US" b="0" dirty="0"/>
              <a:t>  Public cloud services are offered by cloud providers to multiple organizations over the internet.,  These service are hosted on the provider’s infrastructure, and users access resources from shared data centers.  Public clouds are cost-effective and scalable, making them suitable for a wide range of applications.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34</a:t>
            </a:fld>
            <a:endParaRPr lang="en-US"/>
          </a:p>
        </p:txBody>
      </p:sp>
    </p:spTree>
    <p:extLst>
      <p:ext uri="{BB962C8B-B14F-4D97-AF65-F5344CB8AC3E}">
        <p14:creationId xmlns:p14="http://schemas.microsoft.com/office/powerpoint/2010/main" val="177960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Private Cloud:</a:t>
            </a:r>
            <a:r>
              <a:rPr lang="en-US" b="0" dirty="0"/>
              <a:t> Private clouds are cloud infrastructures that are provisioned and used by a single organization.  They can be hosted on-premises or by a third-party provider.  Private clouds offer grater control, security, and customization but may have higher infrastructure and maintenance costs.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35</a:t>
            </a:fld>
            <a:endParaRPr lang="en-US"/>
          </a:p>
        </p:txBody>
      </p:sp>
    </p:spTree>
    <p:extLst>
      <p:ext uri="{BB962C8B-B14F-4D97-AF65-F5344CB8AC3E}">
        <p14:creationId xmlns:p14="http://schemas.microsoft.com/office/powerpoint/2010/main" val="158864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history of clouding computing is a relatively recent but rapidly evolving story.  It is marked by a series of technological advancements, innovations, and shifts in computing paradigms.  Here is a brief overview of the key milestones in the history of cloud computing:</a:t>
            </a:r>
          </a:p>
          <a:p>
            <a:endParaRPr lang="en-US" dirty="0"/>
          </a:p>
          <a:p>
            <a:r>
              <a:rPr lang="en-US" b="1" u="sng" dirty="0"/>
              <a:t>1950s and 1960s – Precursors to Cloud Computing</a:t>
            </a:r>
            <a:endParaRPr lang="en-US" b="0" u="none" dirty="0"/>
          </a:p>
          <a:p>
            <a:pPr marL="171450" indent="-171450">
              <a:buFont typeface="Arial" panose="020B0604020202020204" pitchFamily="34" charset="0"/>
              <a:buChar char="•"/>
            </a:pPr>
            <a:r>
              <a:rPr lang="en-US" b="0" u="none" dirty="0"/>
              <a:t>The concept of utility computing, where computing resources cloud be shared like a public utility, was proposed as early as the 1950s.</a:t>
            </a:r>
          </a:p>
          <a:p>
            <a:pPr marL="171450" indent="-171450">
              <a:buFont typeface="Arial" panose="020B0604020202020204" pitchFamily="34" charset="0"/>
              <a:buChar char="•"/>
            </a:pPr>
            <a:r>
              <a:rPr lang="en-US" b="0" u="none" dirty="0"/>
              <a:t>In the 1960s, the ideas of time-sharing emerged, allowing multiple users to access a single computer simultaneously.</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8</a:t>
            </a:fld>
            <a:endParaRPr lang="en-US"/>
          </a:p>
        </p:txBody>
      </p:sp>
    </p:spTree>
    <p:extLst>
      <p:ext uri="{BB962C8B-B14F-4D97-AF65-F5344CB8AC3E}">
        <p14:creationId xmlns:p14="http://schemas.microsoft.com/office/powerpoint/2010/main" val="279779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these primary deployment models, there are </a:t>
            </a:r>
            <a:r>
              <a:rPr lang="en-US" b="1" dirty="0"/>
              <a:t>hybrid cloud</a:t>
            </a:r>
            <a:r>
              <a:rPr lang="en-US" b="0" dirty="0"/>
              <a:t> models that combine elements of both public and private clouds.  Hybrid clouds allow data and applications to be shared between them, offering flexibility, scalability, and control.</a:t>
            </a:r>
          </a:p>
          <a:p>
            <a:endParaRPr lang="en-US" b="0" dirty="0"/>
          </a:p>
          <a:p>
            <a:r>
              <a:rPr lang="en-US" b="0" dirty="0"/>
              <a:t>Some examples of where the hybrid cloud deployment model is commonly used:</a:t>
            </a:r>
          </a:p>
          <a:p>
            <a:endParaRPr lang="en-US" b="0" dirty="0"/>
          </a:p>
          <a:p>
            <a:pPr marL="171450" indent="-171450">
              <a:buFont typeface="Arial" panose="020B0604020202020204" pitchFamily="34" charset="0"/>
              <a:buChar char="•"/>
            </a:pPr>
            <a:r>
              <a:rPr lang="en-US" b="1" dirty="0"/>
              <a:t>Data Backup and Disaster Recovery (DR):</a:t>
            </a:r>
            <a:r>
              <a:rPr lang="en-US" b="0" dirty="0"/>
              <a:t>  Organizations often use a hybrid cloud to create backup and disaster recovery solutions.  Critical data is regularly backed up to a private cloud or on-premises infrastructure, while less critical data is stored in the public cloud.  In the event of a disaster, data can be quickly restored from the private cloud or on-premises infrastructure to ensure business continuity.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Regulatory Compliance:</a:t>
            </a:r>
            <a:r>
              <a:rPr lang="en-US" b="0" dirty="0"/>
              <a:t> Industries such as finance, healthcare, and government often have strict regulatory requirements regarding data handling and storage.  Hybrid clouds allow organizations to keep sensitive or regulated data on-premises or in a private cloud, while using the public cloud for less sensitive workloads.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Development and Testing Environments:</a:t>
            </a:r>
            <a:r>
              <a:rPr lang="en-US" b="0" dirty="0"/>
              <a:t> Hybrid clouds are popular for creating development and testing environments.  Developers can use the public cloud to quickly provision resources for testing and development, and then deploy the final product on the private cloud or on-premises infrastructure.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Bursting Workloads:</a:t>
            </a:r>
            <a:r>
              <a:rPr lang="en-US" b="0" dirty="0"/>
              <a:t> Organizations with variable workloads may use the public cloud to handle spikes in demand.  For example, a retail company may run its e-commerce site on a private cloud but use the public cloud to handle increased traffic during holiday seasons.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IoT and Edge Computing:</a:t>
            </a:r>
            <a:r>
              <a:rPr lang="en-US" b="0" dirty="0"/>
              <a:t> In IoT, data is often collected at the edge, closed to where it is generated.  Hybrid cloud deployments and involving processing this data locally at the edge (in a private cloud or on edge devices) and then sending relevant data to the public cloud for further analysis and long-term storage.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Content Delivery:</a:t>
            </a:r>
            <a:r>
              <a:rPr lang="en-US" b="0" dirty="0"/>
              <a:t> Hybrid clouds are used in content delivery networks (CDNs) to deliver content efficiently.  Frequently accessed content may be cached in the public cloud, while less frequently accessed content resides in a private or on-premises storage.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Global Scalability:</a:t>
            </a:r>
            <a:r>
              <a:rPr lang="en-US" b="0" dirty="0"/>
              <a:t> Multinational companies can use a hybrid cloud approach to deploy applications and services globally.  Critical data and applications can be hosted in private </a:t>
            </a:r>
            <a:r>
              <a:rPr lang="en-US" b="0" dirty="0" err="1"/>
              <a:t>cloudes</a:t>
            </a:r>
            <a:r>
              <a:rPr lang="en-US" b="0" dirty="0"/>
              <a:t> close to specific geographic locations, while non-critical services can be run in the public cloud.</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Legacy System Integration:</a:t>
            </a:r>
            <a:r>
              <a:rPr lang="en-US" b="0" dirty="0"/>
              <a:t> Organizations with legacy systems may opt for a hybrid cloud to gradually migrate to the cloud.  Legacy applications can remain on-premises or in a private cloud, while new services are deployed in the public cloud.</a:t>
            </a:r>
          </a:p>
        </p:txBody>
      </p:sp>
      <p:sp>
        <p:nvSpPr>
          <p:cNvPr id="4" name="Slide Number Placeholder 3"/>
          <p:cNvSpPr>
            <a:spLocks noGrp="1"/>
          </p:cNvSpPr>
          <p:nvPr>
            <p:ph type="sldNum" sz="quarter" idx="5"/>
          </p:nvPr>
        </p:nvSpPr>
        <p:spPr/>
        <p:txBody>
          <a:bodyPr/>
          <a:lstStyle/>
          <a:p>
            <a:fld id="{F82F69A4-58F9-44A2-B338-E0E9DD33EEFF}" type="slidenum">
              <a:rPr lang="en-US" smtClean="0"/>
              <a:t>36</a:t>
            </a:fld>
            <a:endParaRPr lang="en-US"/>
          </a:p>
        </p:txBody>
      </p:sp>
    </p:spTree>
    <p:extLst>
      <p:ext uri="{BB962C8B-B14F-4D97-AF65-F5344CB8AC3E}">
        <p14:creationId xmlns:p14="http://schemas.microsoft.com/office/powerpoint/2010/main" val="1105523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Amazon Web Services (AWS):</a:t>
            </a:r>
            <a:r>
              <a:rPr lang="en-US" b="0" dirty="0"/>
              <a:t> AWS is the larges and most widely adopted cloud provider.  It offers a vast array of cloud services, including computing power, storage, databases, machine learning, analytics, and more.</a:t>
            </a:r>
          </a:p>
          <a:p>
            <a:endParaRPr lang="en-US" b="0" dirty="0"/>
          </a:p>
          <a:p>
            <a:r>
              <a:rPr lang="en-US" b="1" dirty="0"/>
              <a:t>Microsoft Azure:</a:t>
            </a:r>
            <a:r>
              <a:rPr lang="en-US" b="0" dirty="0"/>
              <a:t> Azure is Microsoft’s cloud computing platform.  It provides a comprehensive suite of services, including virtual machines, databases, AI and machine learning, IoT, and developers tools.  Azure is known for it its integration with Microsoft’s other products like Windows and Active Directory.</a:t>
            </a:r>
          </a:p>
          <a:p>
            <a:endParaRPr lang="en-US" b="0" dirty="0"/>
          </a:p>
          <a:p>
            <a:r>
              <a:rPr lang="en-US" b="1" dirty="0"/>
              <a:t>Google Cloud Platform (CGP):</a:t>
            </a:r>
            <a:r>
              <a:rPr lang="en-US" b="0" dirty="0"/>
              <a:t> GCP is Google’s cloud offering, known for its strengths in data analytics, machine learning, and big data services.  It provides a range of cloud services, including compute, storage, databases, and container orchestration through Kubernetes.</a:t>
            </a:r>
          </a:p>
          <a:p>
            <a:endParaRPr lang="en-US" b="0" dirty="0"/>
          </a:p>
          <a:p>
            <a:r>
              <a:rPr lang="en-US" b="1" u="none" dirty="0"/>
              <a:t>IBM Cloud:</a:t>
            </a:r>
            <a:r>
              <a:rPr lang="en-US" b="0" u="none" dirty="0"/>
              <a:t> IBM Cloud offers a variety of cloud services, including infrastructure as a service (IaaS), platform as a service (PaaS), and software as a service (SaaS).  IBM’s acquisition of Red Hat bolstered its position in hybrid cloud and container technologies.</a:t>
            </a:r>
          </a:p>
          <a:p>
            <a:endParaRPr lang="en-US" b="0" u="none" dirty="0"/>
          </a:p>
          <a:p>
            <a:r>
              <a:rPr lang="en-US" b="1" u="none" dirty="0"/>
              <a:t>Oracle Cloud:</a:t>
            </a:r>
            <a:r>
              <a:rPr lang="en-US" b="0" u="none" dirty="0"/>
              <a:t> Oracle Cloud provides cloud infrastructure and platform services.  It is particularly focused on database services, enterprise software, and cloud applications.</a:t>
            </a:r>
          </a:p>
          <a:p>
            <a:endParaRPr lang="en-US" b="0" u="none" dirty="0"/>
          </a:p>
          <a:p>
            <a:r>
              <a:rPr lang="en-US" b="1" u="none" dirty="0"/>
              <a:t>Alibaba Cloud:</a:t>
            </a:r>
            <a:r>
              <a:rPr lang="en-US" b="0" u="none" dirty="0"/>
              <a:t> Alibaba Cloud is a leading cloud provider in Asia and is expanding its global presence.  It offers a wide range of cloud services, including computing, databases, big data, and AI.</a:t>
            </a:r>
          </a:p>
          <a:p>
            <a:endParaRPr lang="en-US" b="0" u="none" dirty="0"/>
          </a:p>
          <a:p>
            <a:r>
              <a:rPr lang="en-US" b="1" u="none" dirty="0"/>
              <a:t>Salesforce:</a:t>
            </a:r>
            <a:r>
              <a:rPr lang="en-US" b="0" u="none" dirty="0"/>
              <a:t> Salesforce is well-known for its customer relationship management (CRM) software. It also offers a cloud platform, Salesforce Platform, that allows developers to build and deploy applications in the cloud.</a:t>
            </a:r>
          </a:p>
          <a:p>
            <a:endParaRPr lang="en-US" b="0" u="none" dirty="0"/>
          </a:p>
          <a:p>
            <a:r>
              <a:rPr lang="en-US" b="1" u="none" dirty="0"/>
              <a:t>Tencent Cloud:</a:t>
            </a:r>
            <a:r>
              <a:rPr lang="en-US" b="0" u="none" dirty="0"/>
              <a:t> Tencent Cloud is a major cloud provider in China and is expanding its global footprint.  It offers cloud services such as computing, databases, and AI.</a:t>
            </a:r>
          </a:p>
          <a:p>
            <a:endParaRPr lang="en-US" b="0" u="none" dirty="0"/>
          </a:p>
          <a:p>
            <a:r>
              <a:rPr lang="en-US" b="1" u="none" dirty="0"/>
              <a:t>Baidu Cloud:</a:t>
            </a:r>
            <a:r>
              <a:rPr lang="en-US" b="0" u="none" dirty="0"/>
              <a:t> Baidu Cloud is another significant cloud provider in China, offering a variety of cloud services, including AI and machine learning.</a:t>
            </a:r>
          </a:p>
          <a:p>
            <a:endParaRPr lang="en-US" b="0" u="none" dirty="0"/>
          </a:p>
          <a:p>
            <a:r>
              <a:rPr lang="en-US" b="1" u="none" dirty="0" err="1"/>
              <a:t>DigitalOcean</a:t>
            </a:r>
            <a:r>
              <a:rPr lang="en-US" b="1" u="none" dirty="0"/>
              <a:t>:</a:t>
            </a:r>
            <a:r>
              <a:rPr lang="en-US" b="0" u="none" dirty="0"/>
              <a:t> </a:t>
            </a:r>
            <a:r>
              <a:rPr lang="en-US" b="0" u="none" dirty="0" err="1"/>
              <a:t>DigitalOcean</a:t>
            </a:r>
            <a:r>
              <a:rPr lang="en-US" b="0" u="none" dirty="0"/>
              <a:t> is known for its simplicity and developer-friendly cloud services.  It specializes in providing cloud infrastructure for developers and small to medium-sized businesses.</a:t>
            </a:r>
          </a:p>
          <a:p>
            <a:endParaRPr lang="en-US" b="0" u="none" dirty="0"/>
          </a:p>
          <a:p>
            <a:r>
              <a:rPr lang="en-US" b="1" u="none" dirty="0"/>
              <a:t>Rackspace Technology:</a:t>
            </a:r>
            <a:r>
              <a:rPr lang="en-US" b="0" u="none" dirty="0"/>
              <a:t> Rackspace provides managed cloud services, helping businesses optimize and manage their cloud environments, including services on AWS, Azure, and GCP.</a:t>
            </a:r>
            <a:endParaRPr lang="en-US" b="1" u="none" dirty="0"/>
          </a:p>
        </p:txBody>
      </p:sp>
      <p:sp>
        <p:nvSpPr>
          <p:cNvPr id="4" name="Slide Number Placeholder 3"/>
          <p:cNvSpPr>
            <a:spLocks noGrp="1"/>
          </p:cNvSpPr>
          <p:nvPr>
            <p:ph type="sldNum" sz="quarter" idx="5"/>
          </p:nvPr>
        </p:nvSpPr>
        <p:spPr/>
        <p:txBody>
          <a:bodyPr/>
          <a:lstStyle/>
          <a:p>
            <a:fld id="{F82F69A4-58F9-44A2-B338-E0E9DD33EEFF}" type="slidenum">
              <a:rPr lang="en-US" smtClean="0"/>
              <a:t>37</a:t>
            </a:fld>
            <a:endParaRPr lang="en-US"/>
          </a:p>
        </p:txBody>
      </p:sp>
    </p:spTree>
    <p:extLst>
      <p:ext uri="{BB962C8B-B14F-4D97-AF65-F5344CB8AC3E}">
        <p14:creationId xmlns:p14="http://schemas.microsoft.com/office/powerpoint/2010/main" val="37741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38</a:t>
            </a:fld>
            <a:endParaRPr lang="en-US"/>
          </a:p>
        </p:txBody>
      </p:sp>
    </p:spTree>
    <p:extLst>
      <p:ext uri="{BB962C8B-B14F-4D97-AF65-F5344CB8AC3E}">
        <p14:creationId xmlns:p14="http://schemas.microsoft.com/office/powerpoint/2010/main" val="136613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Red Dog (2006-2008):</a:t>
            </a:r>
            <a:r>
              <a:rPr lang="en-US" b="0" dirty="0"/>
              <a:t> The development of Azure began under the codename “Project Red Dog” in 2006.  It was an effort to build a cloud operating system that would allow Microsoft to enter the rapidly growing cloud services market.</a:t>
            </a:r>
          </a:p>
        </p:txBody>
      </p:sp>
      <p:sp>
        <p:nvSpPr>
          <p:cNvPr id="4" name="Slide Number Placeholder 3"/>
          <p:cNvSpPr>
            <a:spLocks noGrp="1"/>
          </p:cNvSpPr>
          <p:nvPr>
            <p:ph type="sldNum" sz="quarter" idx="5"/>
          </p:nvPr>
        </p:nvSpPr>
        <p:spPr/>
        <p:txBody>
          <a:bodyPr/>
          <a:lstStyle/>
          <a:p>
            <a:fld id="{F82F69A4-58F9-44A2-B338-E0E9DD33EEFF}" type="slidenum">
              <a:rPr lang="en-US" smtClean="0"/>
              <a:t>39</a:t>
            </a:fld>
            <a:endParaRPr lang="en-US"/>
          </a:p>
        </p:txBody>
      </p:sp>
    </p:spTree>
    <p:extLst>
      <p:ext uri="{BB962C8B-B14F-4D97-AF65-F5344CB8AC3E}">
        <p14:creationId xmlns:p14="http://schemas.microsoft.com/office/powerpoint/2010/main" val="3962933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Announced (2008):</a:t>
            </a:r>
            <a:r>
              <a:rPr lang="en-US" b="0" dirty="0"/>
              <a:t> Microsoft officially announced Azure at the Professional Developers Conference (PDC) in October 2008.  At this stage, it was known as “Windows Azure.”</a:t>
            </a:r>
          </a:p>
        </p:txBody>
      </p:sp>
      <p:sp>
        <p:nvSpPr>
          <p:cNvPr id="4" name="Slide Number Placeholder 3"/>
          <p:cNvSpPr>
            <a:spLocks noGrp="1"/>
          </p:cNvSpPr>
          <p:nvPr>
            <p:ph type="sldNum" sz="quarter" idx="5"/>
          </p:nvPr>
        </p:nvSpPr>
        <p:spPr/>
        <p:txBody>
          <a:bodyPr/>
          <a:lstStyle/>
          <a:p>
            <a:fld id="{F82F69A4-58F9-44A2-B338-E0E9DD33EEFF}" type="slidenum">
              <a:rPr lang="en-US" smtClean="0"/>
              <a:t>40</a:t>
            </a:fld>
            <a:endParaRPr lang="en-US"/>
          </a:p>
        </p:txBody>
      </p:sp>
    </p:spTree>
    <p:extLst>
      <p:ext uri="{BB962C8B-B14F-4D97-AF65-F5344CB8AC3E}">
        <p14:creationId xmlns:p14="http://schemas.microsoft.com/office/powerpoint/2010/main" val="125823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Commercial Release (2010):</a:t>
            </a:r>
            <a:r>
              <a:rPr lang="en-US" b="0" dirty="0"/>
              <a:t>  In February 2010, Azure was commercially released to the public.  This marked the beginning of Azure’s availability for businesses and </a:t>
            </a:r>
            <a:r>
              <a:rPr lang="en-US" b="0" dirty="0" err="1"/>
              <a:t>devleopers</a:t>
            </a:r>
            <a:r>
              <a:rPr lang="en-US" b="0" dirty="0"/>
              <a:t> to use for building, deploying, and managing applications and services in the cloud.</a:t>
            </a:r>
          </a:p>
        </p:txBody>
      </p:sp>
      <p:sp>
        <p:nvSpPr>
          <p:cNvPr id="4" name="Slide Number Placeholder 3"/>
          <p:cNvSpPr>
            <a:spLocks noGrp="1"/>
          </p:cNvSpPr>
          <p:nvPr>
            <p:ph type="sldNum" sz="quarter" idx="5"/>
          </p:nvPr>
        </p:nvSpPr>
        <p:spPr/>
        <p:txBody>
          <a:bodyPr/>
          <a:lstStyle/>
          <a:p>
            <a:fld id="{F82F69A4-58F9-44A2-B338-E0E9DD33EEFF}" type="slidenum">
              <a:rPr lang="en-US" smtClean="0"/>
              <a:t>41</a:t>
            </a:fld>
            <a:endParaRPr lang="en-US"/>
          </a:p>
        </p:txBody>
      </p:sp>
    </p:spTree>
    <p:extLst>
      <p:ext uri="{BB962C8B-B14F-4D97-AF65-F5344CB8AC3E}">
        <p14:creationId xmlns:p14="http://schemas.microsoft.com/office/powerpoint/2010/main" val="3877153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Rebranding as Microsoft Azure (2014):</a:t>
            </a:r>
            <a:r>
              <a:rPr lang="en-US" b="0" dirty="0"/>
              <a:t> In March 2014, Microsoft announced that it would change the name from “Windows Azure” to “Microsoft Azure” to better reflect the platforms broad support for various technologies, including Linux and open-source software.</a:t>
            </a:r>
          </a:p>
        </p:txBody>
      </p:sp>
      <p:sp>
        <p:nvSpPr>
          <p:cNvPr id="4" name="Slide Number Placeholder 3"/>
          <p:cNvSpPr>
            <a:spLocks noGrp="1"/>
          </p:cNvSpPr>
          <p:nvPr>
            <p:ph type="sldNum" sz="quarter" idx="5"/>
          </p:nvPr>
        </p:nvSpPr>
        <p:spPr/>
        <p:txBody>
          <a:bodyPr/>
          <a:lstStyle/>
          <a:p>
            <a:fld id="{F82F69A4-58F9-44A2-B338-E0E9DD33EEFF}" type="slidenum">
              <a:rPr lang="en-US" smtClean="0"/>
              <a:t>42</a:t>
            </a:fld>
            <a:endParaRPr lang="en-US"/>
          </a:p>
        </p:txBody>
      </p:sp>
    </p:spTree>
    <p:extLst>
      <p:ext uri="{BB962C8B-B14F-4D97-AF65-F5344CB8AC3E}">
        <p14:creationId xmlns:p14="http://schemas.microsoft.com/office/powerpoint/2010/main" val="161532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Expansion of Services:</a:t>
            </a:r>
            <a:r>
              <a:rPr lang="en-US" b="0" dirty="0"/>
              <a:t> Over the years, Microsoft continued to expand Azure’s offerings, adding a wide range of services such as virtual machines, databases, AI and machine learning tools, IoT services, and more.</a:t>
            </a:r>
          </a:p>
        </p:txBody>
      </p:sp>
      <p:sp>
        <p:nvSpPr>
          <p:cNvPr id="4" name="Slide Number Placeholder 3"/>
          <p:cNvSpPr>
            <a:spLocks noGrp="1"/>
          </p:cNvSpPr>
          <p:nvPr>
            <p:ph type="sldNum" sz="quarter" idx="5"/>
          </p:nvPr>
        </p:nvSpPr>
        <p:spPr/>
        <p:txBody>
          <a:bodyPr/>
          <a:lstStyle/>
          <a:p>
            <a:fld id="{F82F69A4-58F9-44A2-B338-E0E9DD33EEFF}" type="slidenum">
              <a:rPr lang="en-US" smtClean="0"/>
              <a:t>43</a:t>
            </a:fld>
            <a:endParaRPr lang="en-US"/>
          </a:p>
        </p:txBody>
      </p:sp>
    </p:spTree>
    <p:extLst>
      <p:ext uri="{BB962C8B-B14F-4D97-AF65-F5344CB8AC3E}">
        <p14:creationId xmlns:p14="http://schemas.microsoft.com/office/powerpoint/2010/main" val="2625396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Hybrid Cloud Solutions (2015-2016):</a:t>
            </a:r>
            <a:r>
              <a:rPr lang="en-US" b="0" dirty="0"/>
              <a:t> Microsoft introduces solutions like Azure Stack in 2015 and Azure Stack Hub in 2016, allowing organizations to extend Azure services to their on-premises data centers, enabling hybrid cloud deployments.</a:t>
            </a:r>
          </a:p>
          <a:p>
            <a:endParaRPr lang="en-US" b="0" dirty="0"/>
          </a:p>
        </p:txBody>
      </p:sp>
      <p:sp>
        <p:nvSpPr>
          <p:cNvPr id="4" name="Slide Number Placeholder 3"/>
          <p:cNvSpPr>
            <a:spLocks noGrp="1"/>
          </p:cNvSpPr>
          <p:nvPr>
            <p:ph type="sldNum" sz="quarter" idx="5"/>
          </p:nvPr>
        </p:nvSpPr>
        <p:spPr/>
        <p:txBody>
          <a:bodyPr/>
          <a:lstStyle/>
          <a:p>
            <a:fld id="{F82F69A4-58F9-44A2-B338-E0E9DD33EEFF}" type="slidenum">
              <a:rPr lang="en-US" smtClean="0"/>
              <a:t>44</a:t>
            </a:fld>
            <a:endParaRPr lang="en-US"/>
          </a:p>
        </p:txBody>
      </p:sp>
    </p:spTree>
    <p:extLst>
      <p:ext uri="{BB962C8B-B14F-4D97-AF65-F5344CB8AC3E}">
        <p14:creationId xmlns:p14="http://schemas.microsoft.com/office/powerpoint/2010/main" val="342508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Data Center Expansion:</a:t>
            </a:r>
            <a:r>
              <a:rPr lang="en-US" b="0" dirty="0"/>
              <a:t> Microsoft has invested heavily in building data centers around the world to expand Azure’s global reach.  This has led to the availability of Azure services in multiple regions globally.</a:t>
            </a:r>
          </a:p>
          <a:p>
            <a:endParaRPr lang="en-US" b="0" dirty="0"/>
          </a:p>
        </p:txBody>
      </p:sp>
      <p:sp>
        <p:nvSpPr>
          <p:cNvPr id="4" name="Slide Number Placeholder 3"/>
          <p:cNvSpPr>
            <a:spLocks noGrp="1"/>
          </p:cNvSpPr>
          <p:nvPr>
            <p:ph type="sldNum" sz="quarter" idx="5"/>
          </p:nvPr>
        </p:nvSpPr>
        <p:spPr/>
        <p:txBody>
          <a:bodyPr/>
          <a:lstStyle/>
          <a:p>
            <a:fld id="{F82F69A4-58F9-44A2-B338-E0E9DD33EEFF}" type="slidenum">
              <a:rPr lang="en-US" smtClean="0"/>
              <a:t>45</a:t>
            </a:fld>
            <a:endParaRPr lang="en-US"/>
          </a:p>
        </p:txBody>
      </p:sp>
    </p:spTree>
    <p:extLst>
      <p:ext uri="{BB962C8B-B14F-4D97-AF65-F5344CB8AC3E}">
        <p14:creationId xmlns:p14="http://schemas.microsoft.com/office/powerpoint/2010/main" val="69288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1990s – Internet and Web Services</a:t>
            </a:r>
            <a:endParaRPr lang="en-US" b="0" u="none" dirty="0"/>
          </a:p>
          <a:p>
            <a:pPr marL="171450" indent="-171450">
              <a:buFont typeface="Arial" panose="020B0604020202020204" pitchFamily="34" charset="0"/>
              <a:buChar char="•"/>
            </a:pPr>
            <a:r>
              <a:rPr lang="en-US" b="0" u="none" dirty="0"/>
              <a:t>With the rise of the internet, the foundation for cloud computing was laid</a:t>
            </a:r>
          </a:p>
          <a:p>
            <a:pPr marL="171450" indent="-171450">
              <a:buFont typeface="Arial" panose="020B0604020202020204" pitchFamily="34" charset="0"/>
              <a:buChar char="•"/>
            </a:pPr>
            <a:r>
              <a:rPr lang="en-US" b="0" u="none" dirty="0"/>
              <a:t>Companies like Amazon and Salesforce stared offering web-based services that would later become integral to the cloud computing ecosystem.</a:t>
            </a:r>
          </a:p>
        </p:txBody>
      </p:sp>
      <p:sp>
        <p:nvSpPr>
          <p:cNvPr id="4" name="Slide Number Placeholder 3"/>
          <p:cNvSpPr>
            <a:spLocks noGrp="1"/>
          </p:cNvSpPr>
          <p:nvPr>
            <p:ph type="sldNum" sz="quarter" idx="5"/>
          </p:nvPr>
        </p:nvSpPr>
        <p:spPr/>
        <p:txBody>
          <a:bodyPr/>
          <a:lstStyle/>
          <a:p>
            <a:fld id="{F82F69A4-58F9-44A2-B338-E0E9DD33EEFF}" type="slidenum">
              <a:rPr lang="en-US" smtClean="0"/>
              <a:t>9</a:t>
            </a:fld>
            <a:endParaRPr lang="en-US"/>
          </a:p>
        </p:txBody>
      </p:sp>
    </p:spTree>
    <p:extLst>
      <p:ext uri="{BB962C8B-B14F-4D97-AF65-F5344CB8AC3E}">
        <p14:creationId xmlns:p14="http://schemas.microsoft.com/office/powerpoint/2010/main" val="1581581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AI and Machine Learning Advancements:</a:t>
            </a:r>
            <a:r>
              <a:rPr lang="en-US" b="0" dirty="0"/>
              <a:t> Azure has seen significant advancements in AI and machine learning capabilities, with services like Azure Machine Learning and Cognitive Services.</a:t>
            </a:r>
          </a:p>
          <a:p>
            <a:endParaRPr lang="en-US" b="0" dirty="0"/>
          </a:p>
        </p:txBody>
      </p:sp>
      <p:sp>
        <p:nvSpPr>
          <p:cNvPr id="4" name="Slide Number Placeholder 3"/>
          <p:cNvSpPr>
            <a:spLocks noGrp="1"/>
          </p:cNvSpPr>
          <p:nvPr>
            <p:ph type="sldNum" sz="quarter" idx="5"/>
          </p:nvPr>
        </p:nvSpPr>
        <p:spPr/>
        <p:txBody>
          <a:bodyPr/>
          <a:lstStyle/>
          <a:p>
            <a:fld id="{F82F69A4-58F9-44A2-B338-E0E9DD33EEFF}" type="slidenum">
              <a:rPr lang="en-US" smtClean="0"/>
              <a:t>46</a:t>
            </a:fld>
            <a:endParaRPr lang="en-US"/>
          </a:p>
        </p:txBody>
      </p:sp>
    </p:spTree>
    <p:extLst>
      <p:ext uri="{BB962C8B-B14F-4D97-AF65-F5344CB8AC3E}">
        <p14:creationId xmlns:p14="http://schemas.microsoft.com/office/powerpoint/2010/main" val="2385504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 Computing:</a:t>
            </a:r>
            <a:r>
              <a:rPr lang="en-US" b="0" dirty="0"/>
              <a:t> Microsoft has expanded its Azure offerings to include edge computing solutions, allowing organization to process data closer to where it is generated, reducing latency.</a:t>
            </a:r>
          </a:p>
        </p:txBody>
      </p:sp>
      <p:sp>
        <p:nvSpPr>
          <p:cNvPr id="4" name="Slide Number Placeholder 3"/>
          <p:cNvSpPr>
            <a:spLocks noGrp="1"/>
          </p:cNvSpPr>
          <p:nvPr>
            <p:ph type="sldNum" sz="quarter" idx="5"/>
          </p:nvPr>
        </p:nvSpPr>
        <p:spPr/>
        <p:txBody>
          <a:bodyPr/>
          <a:lstStyle/>
          <a:p>
            <a:fld id="{F82F69A4-58F9-44A2-B338-E0E9DD33EEFF}" type="slidenum">
              <a:rPr lang="en-US" smtClean="0"/>
              <a:t>47</a:t>
            </a:fld>
            <a:endParaRPr lang="en-US"/>
          </a:p>
        </p:txBody>
      </p:sp>
    </p:spTree>
    <p:extLst>
      <p:ext uri="{BB962C8B-B14F-4D97-AF65-F5344CB8AC3E}">
        <p14:creationId xmlns:p14="http://schemas.microsoft.com/office/powerpoint/2010/main" val="253980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Sustainability Commitments:</a:t>
            </a:r>
            <a:r>
              <a:rPr lang="en-US" b="0" dirty="0"/>
              <a:t> Microsoft has committed to becoming carbon negative by 2030, and Azure is a key part of this effort, with initiatives to increase energy efficiency and use renewable energy.</a:t>
            </a:r>
          </a:p>
        </p:txBody>
      </p:sp>
      <p:sp>
        <p:nvSpPr>
          <p:cNvPr id="4" name="Slide Number Placeholder 3"/>
          <p:cNvSpPr>
            <a:spLocks noGrp="1"/>
          </p:cNvSpPr>
          <p:nvPr>
            <p:ph type="sldNum" sz="quarter" idx="5"/>
          </p:nvPr>
        </p:nvSpPr>
        <p:spPr/>
        <p:txBody>
          <a:bodyPr/>
          <a:lstStyle/>
          <a:p>
            <a:fld id="{F82F69A4-58F9-44A2-B338-E0E9DD33EEFF}" type="slidenum">
              <a:rPr lang="en-US" smtClean="0"/>
              <a:t>48</a:t>
            </a:fld>
            <a:endParaRPr lang="en-US"/>
          </a:p>
        </p:txBody>
      </p:sp>
    </p:spTree>
    <p:extLst>
      <p:ext uri="{BB962C8B-B14F-4D97-AF65-F5344CB8AC3E}">
        <p14:creationId xmlns:p14="http://schemas.microsoft.com/office/powerpoint/2010/main" val="1314449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https://datacenters.microsoft.com/globe/explore</a:t>
            </a:r>
          </a:p>
          <a:p>
            <a:endParaRPr lang="en-US" dirty="0"/>
          </a:p>
          <a:p>
            <a:r>
              <a:rPr lang="en-US" dirty="0"/>
              <a:t>48 active regions; 17 regions coming soon (65 total)</a:t>
            </a:r>
          </a:p>
        </p:txBody>
      </p:sp>
      <p:sp>
        <p:nvSpPr>
          <p:cNvPr id="4" name="Slide Number Placeholder 3"/>
          <p:cNvSpPr>
            <a:spLocks noGrp="1"/>
          </p:cNvSpPr>
          <p:nvPr>
            <p:ph type="sldNum" sz="quarter" idx="5"/>
          </p:nvPr>
        </p:nvSpPr>
        <p:spPr/>
        <p:txBody>
          <a:bodyPr/>
          <a:lstStyle/>
          <a:p>
            <a:fld id="{F82F69A4-58F9-44A2-B338-E0E9DD33EEFF}" type="slidenum">
              <a:rPr lang="en-US" smtClean="0"/>
              <a:t>49</a:t>
            </a:fld>
            <a:endParaRPr lang="en-US"/>
          </a:p>
        </p:txBody>
      </p:sp>
    </p:spTree>
    <p:extLst>
      <p:ext uri="{BB962C8B-B14F-4D97-AF65-F5344CB8AC3E}">
        <p14:creationId xmlns:p14="http://schemas.microsoft.com/office/powerpoint/2010/main" val="2817281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50</a:t>
            </a:fld>
            <a:endParaRPr lang="en-US"/>
          </a:p>
        </p:txBody>
      </p:sp>
    </p:spTree>
    <p:extLst>
      <p:ext uri="{BB962C8B-B14F-4D97-AF65-F5344CB8AC3E}">
        <p14:creationId xmlns:p14="http://schemas.microsoft.com/office/powerpoint/2010/main" val="3073031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i="0" dirty="0">
                <a:solidFill>
                  <a:srgbClr val="1A1A1F"/>
                </a:solidFill>
                <a:effectLst/>
                <a:latin typeface="Segoe UI" panose="020B0502040204020203" pitchFamily="34" charset="0"/>
              </a:rPr>
              <a:t>Access cloud compute capacity and scale on demand—and only pay for the resources you use</a:t>
            </a:r>
          </a:p>
          <a:p>
            <a:endParaRPr lang="en-US" b="0" u="none" dirty="0"/>
          </a:p>
          <a:p>
            <a:pPr marL="171450" indent="-171450">
              <a:buFont typeface="Arial" panose="020B0604020202020204" pitchFamily="34" charset="0"/>
              <a:buChar char="•"/>
            </a:pPr>
            <a:r>
              <a:rPr lang="en-US" b="1" u="none" dirty="0"/>
              <a:t>Azure Synapse Analytics</a:t>
            </a:r>
            <a:r>
              <a:rPr lang="en-US" b="0" u="none" dirty="0"/>
              <a:t> – Limitless analytics with unmatched time to insight</a:t>
            </a:r>
          </a:p>
          <a:p>
            <a:pPr marL="171450" indent="-171450">
              <a:buFont typeface="Arial" panose="020B0604020202020204" pitchFamily="34" charset="0"/>
              <a:buChar char="•"/>
            </a:pPr>
            <a:r>
              <a:rPr lang="en-US" b="1" u="none" dirty="0"/>
              <a:t>Azure Databricks</a:t>
            </a:r>
            <a:r>
              <a:rPr lang="en-US" b="0" u="none" dirty="0"/>
              <a:t> – Design AI with Apache Spark-based analytics</a:t>
            </a:r>
          </a:p>
          <a:p>
            <a:pPr marL="171450" indent="-171450">
              <a:buFont typeface="Arial" panose="020B0604020202020204" pitchFamily="34" charset="0"/>
              <a:buChar char="•"/>
            </a:pPr>
            <a:r>
              <a:rPr lang="en-US" b="1" u="none" dirty="0"/>
              <a:t>Microsoft Purview</a:t>
            </a:r>
            <a:r>
              <a:rPr lang="en-US" b="0" u="none" dirty="0"/>
              <a:t> – Govern, protect, and manage your data estate</a:t>
            </a:r>
          </a:p>
          <a:p>
            <a:pPr marL="171450" indent="-171450">
              <a:buFont typeface="Arial" panose="020B0604020202020204" pitchFamily="34" charset="0"/>
              <a:buChar char="•"/>
            </a:pPr>
            <a:r>
              <a:rPr lang="en-US" b="1" u="none" dirty="0"/>
              <a:t>Azure Data Factory</a:t>
            </a:r>
            <a:r>
              <a:rPr lang="en-US" b="0" u="none" dirty="0"/>
              <a:t> – Hybrid data integration at enterprise scale, made easy</a:t>
            </a:r>
          </a:p>
          <a:p>
            <a:pPr marL="171450" indent="-171450">
              <a:buFont typeface="Arial" panose="020B0604020202020204" pitchFamily="34" charset="0"/>
              <a:buChar char="•"/>
            </a:pPr>
            <a:r>
              <a:rPr lang="en-US" b="1" u="none" dirty="0"/>
              <a:t>HDInsight</a:t>
            </a:r>
            <a:r>
              <a:rPr lang="en-US" b="0" u="none" dirty="0"/>
              <a:t> – Provision cloud Hadoop, Spark, R Server, HBase, and Storm clusters</a:t>
            </a:r>
          </a:p>
          <a:p>
            <a:pPr marL="171450" indent="-171450">
              <a:buFont typeface="Arial" panose="020B0604020202020204" pitchFamily="34" charset="0"/>
              <a:buChar char="•"/>
            </a:pPr>
            <a:r>
              <a:rPr lang="en-US" b="1" u="none" dirty="0"/>
              <a:t>Azure Stream Analytics</a:t>
            </a:r>
            <a:r>
              <a:rPr lang="en-US" b="0" u="none" dirty="0"/>
              <a:t> – Real-time analytics on fast-moving streaming data</a:t>
            </a:r>
          </a:p>
          <a:p>
            <a:pPr marL="171450" indent="-171450">
              <a:buFont typeface="Arial" panose="020B0604020202020204" pitchFamily="34" charset="0"/>
              <a:buChar char="•"/>
            </a:pPr>
            <a:r>
              <a:rPr lang="en-US" b="1" u="none" dirty="0"/>
              <a:t>Azure Machine Learning</a:t>
            </a:r>
            <a:r>
              <a:rPr lang="en-US" b="0" u="none" dirty="0"/>
              <a:t> – Build, train, and deploy models from the cloud to the edge</a:t>
            </a:r>
          </a:p>
          <a:p>
            <a:pPr marL="171450" indent="-171450">
              <a:buFont typeface="Arial" panose="020B0604020202020204" pitchFamily="34" charset="0"/>
              <a:buChar char="•"/>
            </a:pPr>
            <a:r>
              <a:rPr lang="en-US" b="1" u="none" dirty="0"/>
              <a:t>Azure Analysis Services</a:t>
            </a:r>
            <a:r>
              <a:rPr lang="en-US" b="0" u="none" dirty="0"/>
              <a:t> – Enterprise-grade analytics engine as a service</a:t>
            </a:r>
          </a:p>
          <a:p>
            <a:pPr marL="171450" indent="-171450">
              <a:buFont typeface="Arial" panose="020B0604020202020204" pitchFamily="34" charset="0"/>
              <a:buChar char="•"/>
            </a:pPr>
            <a:r>
              <a:rPr lang="en-US" b="1" u="none" dirty="0"/>
              <a:t>Azure Data Lake Storage</a:t>
            </a:r>
            <a:r>
              <a:rPr lang="en-US" b="0" u="none" dirty="0"/>
              <a:t> – Scalable, secure data lake for high-performance analytics</a:t>
            </a:r>
          </a:p>
          <a:p>
            <a:pPr marL="171450" indent="-171450">
              <a:buFont typeface="Arial" panose="020B0604020202020204" pitchFamily="34" charset="0"/>
              <a:buChar char="•"/>
            </a:pPr>
            <a:r>
              <a:rPr lang="en-US" b="1" u="none" dirty="0"/>
              <a:t>Azure Data Explorer</a:t>
            </a:r>
            <a:r>
              <a:rPr lang="en-US" b="0" u="none" dirty="0"/>
              <a:t> – Fast and highly scalable data exploration service</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54</a:t>
            </a:fld>
            <a:endParaRPr lang="en-US"/>
          </a:p>
        </p:txBody>
      </p:sp>
    </p:spTree>
    <p:extLst>
      <p:ext uri="{BB962C8B-B14F-4D97-AF65-F5344CB8AC3E}">
        <p14:creationId xmlns:p14="http://schemas.microsoft.com/office/powerpoint/2010/main" val="171644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Compute</a:t>
            </a:r>
            <a:endParaRPr lang="en-US" b="0" u="none" dirty="0"/>
          </a:p>
          <a:p>
            <a:r>
              <a:rPr lang="en-US" b="0" i="0" dirty="0">
                <a:solidFill>
                  <a:srgbClr val="1A1A1F"/>
                </a:solidFill>
                <a:effectLst/>
                <a:latin typeface="Segoe UI" panose="020B0502040204020203" pitchFamily="34" charset="0"/>
              </a:rPr>
              <a:t>Access cloud compute capacity and scale on demand—and only pay for the resources you use</a:t>
            </a:r>
          </a:p>
          <a:p>
            <a:endParaRPr lang="en-US" b="0" u="none" dirty="0"/>
          </a:p>
          <a:p>
            <a:pPr marL="171450" indent="-171450">
              <a:buFont typeface="Arial" panose="020B0604020202020204" pitchFamily="34" charset="0"/>
              <a:buChar char="•"/>
            </a:pPr>
            <a:r>
              <a:rPr lang="en-US" b="1" u="none" dirty="0"/>
              <a:t>Virtual Machines</a:t>
            </a:r>
            <a:r>
              <a:rPr lang="en-US" b="0" u="none" dirty="0"/>
              <a:t> – Provision Windows and Linux virtual machines in seconds</a:t>
            </a:r>
          </a:p>
          <a:p>
            <a:pPr marL="628650" lvl="1" indent="-171450">
              <a:buFont typeface="Arial" panose="020B0604020202020204" pitchFamily="34" charset="0"/>
              <a:buChar char="•"/>
            </a:pPr>
            <a:r>
              <a:rPr lang="en-US" b="0" u="sng" dirty="0"/>
              <a:t>https://azure.microsoft.com/en-us/products/virtual-machines/</a:t>
            </a:r>
          </a:p>
          <a:p>
            <a:pPr marL="171450" lvl="0" indent="-171450">
              <a:buFont typeface="Arial" panose="020B0604020202020204" pitchFamily="34" charset="0"/>
              <a:buChar char="•"/>
            </a:pPr>
            <a:r>
              <a:rPr lang="en-US" b="1" u="none" dirty="0"/>
              <a:t>VM Scale Sets</a:t>
            </a:r>
            <a:r>
              <a:rPr lang="en-US" b="0" u="none" dirty="0"/>
              <a:t> – Manage and scale up to thousands of Linux and Windows virtual machines</a:t>
            </a:r>
          </a:p>
          <a:p>
            <a:pPr marL="628650" lvl="1" indent="-171450">
              <a:buFont typeface="Arial" panose="020B0604020202020204" pitchFamily="34" charset="0"/>
              <a:buChar char="•"/>
            </a:pPr>
            <a:r>
              <a:rPr lang="en-US" b="0" u="none" dirty="0"/>
              <a:t>https://azure.microsoft.com/en-us/products/virtual-machine-scale-sets/</a:t>
            </a:r>
          </a:p>
          <a:p>
            <a:pPr marL="171450" lvl="0" indent="-171450">
              <a:buFont typeface="Arial" panose="020B0604020202020204" pitchFamily="34" charset="0"/>
              <a:buChar char="•"/>
            </a:pPr>
            <a:r>
              <a:rPr lang="en-US" b="1" u="none" dirty="0"/>
              <a:t>Azure Red Hat OpenShift</a:t>
            </a:r>
            <a:r>
              <a:rPr lang="en-US" b="0" u="none" dirty="0"/>
              <a:t> – Fully managed OpenShift service, jointly operated with Red Hat</a:t>
            </a:r>
          </a:p>
          <a:p>
            <a:pPr marL="628650" lvl="1" indent="-171450">
              <a:buFont typeface="Arial" panose="020B0604020202020204" pitchFamily="34" charset="0"/>
              <a:buChar char="•"/>
            </a:pPr>
            <a:r>
              <a:rPr lang="en-US" b="0" u="none" dirty="0"/>
              <a:t>https://azure.microsoft.com/services/openshift</a:t>
            </a:r>
          </a:p>
          <a:p>
            <a:pPr marL="171450" lvl="0" indent="-171450">
              <a:buFont typeface="Arial" panose="020B0604020202020204" pitchFamily="34" charset="0"/>
              <a:buChar char="•"/>
            </a:pPr>
            <a:r>
              <a:rPr lang="en-US" b="1" u="none" dirty="0"/>
              <a:t>Azure VMware Solution</a:t>
            </a:r>
            <a:r>
              <a:rPr lang="en-US" b="0" u="none" dirty="0"/>
              <a:t> – Run your VMware workloads natively on Azure</a:t>
            </a:r>
          </a:p>
          <a:p>
            <a:pPr marL="628650" lvl="1" indent="-171450">
              <a:buFont typeface="Arial" panose="020B0604020202020204" pitchFamily="34" charset="0"/>
              <a:buChar char="•"/>
            </a:pPr>
            <a:r>
              <a:rPr lang="en-US" b="0" u="none" dirty="0"/>
              <a:t>https://azure.microsoft.com/en-us/products/azure-vmware/</a:t>
            </a:r>
          </a:p>
          <a:p>
            <a:pPr marL="171450" lvl="0" indent="-171450">
              <a:buFont typeface="Arial" panose="020B0604020202020204" pitchFamily="34" charset="0"/>
              <a:buChar char="•"/>
            </a:pPr>
            <a:r>
              <a:rPr lang="en-US" b="1" u="none" dirty="0"/>
              <a:t>Dedicated Host</a:t>
            </a:r>
            <a:r>
              <a:rPr lang="en-US" b="0" u="none" dirty="0"/>
              <a:t> – A dedicated physical server to host your Azure VMs for Windows and Linux</a:t>
            </a:r>
          </a:p>
          <a:p>
            <a:pPr marL="628650" lvl="1" indent="-171450">
              <a:buFont typeface="Arial" panose="020B0604020202020204" pitchFamily="34" charset="0"/>
              <a:buChar char="•"/>
            </a:pPr>
            <a:r>
              <a:rPr lang="en-US" b="0" u="none" dirty="0"/>
              <a:t>https://azure.microsoft.com/en-us/products/virtual-machines/dedicated-host/</a:t>
            </a:r>
          </a:p>
          <a:p>
            <a:pPr marL="171450" lvl="0" indent="-171450">
              <a:buFont typeface="Arial" panose="020B0604020202020204" pitchFamily="34" charset="0"/>
              <a:buChar char="•"/>
            </a:pPr>
            <a:r>
              <a:rPr lang="en-US" b="1" u="none" dirty="0" err="1"/>
              <a:t>CycleCloud</a:t>
            </a:r>
            <a:r>
              <a:rPr lang="en-US" b="0" u="none" dirty="0"/>
              <a:t> – Create, manage, operate, and optimize HPC and big compute clusters of any scale</a:t>
            </a:r>
          </a:p>
          <a:p>
            <a:pPr marL="628650" lvl="1" indent="-171450">
              <a:buFont typeface="Arial" panose="020B0604020202020204" pitchFamily="34" charset="0"/>
              <a:buChar char="•"/>
            </a:pPr>
            <a:r>
              <a:rPr lang="en-US" b="0" u="none" dirty="0"/>
              <a:t>https://azuremarketplace.microsoft.com/en-us/marketplace/apps/azurecyclecloud.azure-cyclecloud?tab=Overview</a:t>
            </a:r>
          </a:p>
          <a:p>
            <a:pPr marL="171450" lvl="0" indent="-171450">
              <a:buFont typeface="Arial" panose="020B0604020202020204" pitchFamily="34" charset="0"/>
              <a:buChar char="•"/>
            </a:pPr>
            <a:r>
              <a:rPr lang="en-US" b="1" u="none" dirty="0"/>
              <a:t>Virtual Desktop</a:t>
            </a:r>
            <a:r>
              <a:rPr lang="en-US" b="0" u="none" dirty="0"/>
              <a:t> – Deliver a virtual desktop experience to any device at cloud scale</a:t>
            </a:r>
          </a:p>
          <a:p>
            <a:pPr marL="628650" lvl="1" indent="-171450">
              <a:buFont typeface="Arial" panose="020B0604020202020204" pitchFamily="34" charset="0"/>
              <a:buChar char="•"/>
            </a:pPr>
            <a:r>
              <a:rPr lang="en-US" b="0" u="none" dirty="0"/>
              <a:t>https://azure.microsoft.com/en-us/products/virtual-desktop/</a:t>
            </a:r>
          </a:p>
          <a:p>
            <a:pPr marL="171450" lvl="0" indent="-171450">
              <a:buFont typeface="Arial" panose="020B0604020202020204" pitchFamily="34" charset="0"/>
              <a:buChar char="•"/>
            </a:pPr>
            <a:r>
              <a:rPr lang="en-US" b="1" u="none" dirty="0"/>
              <a:t>Kubernetes Service</a:t>
            </a:r>
            <a:r>
              <a:rPr lang="en-US" b="0" u="none" dirty="0"/>
              <a:t> – Simplify the deployment, management, and operations of Kubernetes</a:t>
            </a:r>
          </a:p>
          <a:p>
            <a:pPr marL="628650" lvl="1" indent="-171450">
              <a:buFont typeface="Arial" panose="020B0604020202020204" pitchFamily="34" charset="0"/>
              <a:buChar char="•"/>
            </a:pPr>
            <a:r>
              <a:rPr lang="en-US" b="0" u="none" dirty="0"/>
              <a:t>https://azure.microsoft.com/en-us/products/kubernetes-service/</a:t>
            </a:r>
          </a:p>
          <a:p>
            <a:pPr marL="171450" lvl="0" indent="-171450">
              <a:buFont typeface="Arial" panose="020B0604020202020204" pitchFamily="34" charset="0"/>
              <a:buChar char="•"/>
            </a:pPr>
            <a:r>
              <a:rPr lang="en-US" b="1" u="none" dirty="0"/>
              <a:t>Container Instances</a:t>
            </a:r>
            <a:r>
              <a:rPr lang="en-US" b="0" u="none" dirty="0"/>
              <a:t> – Easily run containers on Azure without managing servers</a:t>
            </a:r>
          </a:p>
          <a:p>
            <a:pPr marL="628650" lvl="1" indent="-171450">
              <a:buFont typeface="Arial" panose="020B0604020202020204" pitchFamily="34" charset="0"/>
              <a:buChar char="•"/>
            </a:pPr>
            <a:r>
              <a:rPr lang="en-US" b="0" u="none" dirty="0"/>
              <a:t>https://azure.microsoft.com/services/container-instances</a:t>
            </a:r>
          </a:p>
          <a:p>
            <a:pPr marL="171450" lvl="0" indent="-171450">
              <a:buFont typeface="Arial" panose="020B0604020202020204" pitchFamily="34" charset="0"/>
              <a:buChar char="•"/>
            </a:pPr>
            <a:r>
              <a:rPr lang="en-US" b="1" u="none" dirty="0"/>
              <a:t>Container Registry</a:t>
            </a:r>
            <a:r>
              <a:rPr lang="en-US" b="0" u="none" dirty="0"/>
              <a:t> – Store and manage container images across all types of Azure deployments</a:t>
            </a:r>
          </a:p>
          <a:p>
            <a:pPr marL="628650" lvl="1" indent="-171450">
              <a:buFont typeface="Arial" panose="020B0604020202020204" pitchFamily="34" charset="0"/>
              <a:buChar char="•"/>
            </a:pPr>
            <a:r>
              <a:rPr lang="en-US" b="0" u="none" dirty="0"/>
              <a:t>https://azure.microsoft.com/services/container-registry</a:t>
            </a:r>
          </a:p>
          <a:p>
            <a:pPr marL="171450" lvl="0" indent="-171450">
              <a:buFont typeface="Arial" panose="020B0604020202020204" pitchFamily="34" charset="0"/>
              <a:buChar char="•"/>
            </a:pPr>
            <a:r>
              <a:rPr lang="en-US" b="1" u="none" dirty="0"/>
              <a:t>Container Apps</a:t>
            </a:r>
            <a:r>
              <a:rPr lang="en-US" b="0" u="none" dirty="0"/>
              <a:t> – Build and deploy modern apps and microservices using serverless containers</a:t>
            </a:r>
          </a:p>
          <a:p>
            <a:pPr marL="628650" lvl="1" indent="-171450">
              <a:buFont typeface="Arial" panose="020B0604020202020204" pitchFamily="34" charset="0"/>
              <a:buChar char="•"/>
            </a:pPr>
            <a:r>
              <a:rPr lang="en-US" b="0" u="none" dirty="0"/>
              <a:t>https://azure.microsoft.com/en-us/products/container-apps/</a:t>
            </a:r>
          </a:p>
          <a:p>
            <a:pPr marL="171450" lvl="0" indent="-171450">
              <a:buFont typeface="Arial" panose="020B0604020202020204" pitchFamily="34" charset="0"/>
              <a:buChar char="•"/>
            </a:pPr>
            <a:r>
              <a:rPr lang="en-US" b="1" u="none" dirty="0"/>
              <a:t>App Service </a:t>
            </a:r>
            <a:r>
              <a:rPr lang="en-US" b="0" u="none" dirty="0"/>
              <a:t> - Quickly create powerful cloud apps for web and mobile</a:t>
            </a:r>
          </a:p>
          <a:p>
            <a:pPr marL="628650" lvl="1" indent="-171450">
              <a:buFont typeface="Arial" panose="020B0604020202020204" pitchFamily="34" charset="0"/>
              <a:buChar char="•"/>
            </a:pPr>
            <a:r>
              <a:rPr lang="en-US" b="0" u="none" dirty="0"/>
              <a:t>https://azure.microsoft.com/en-us/products/app-service/</a:t>
            </a:r>
          </a:p>
          <a:p>
            <a:pPr marL="171450" lvl="0" indent="-171450">
              <a:buFont typeface="Arial" panose="020B0604020202020204" pitchFamily="34" charset="0"/>
              <a:buChar char="•"/>
            </a:pPr>
            <a:r>
              <a:rPr lang="en-US" b="1" u="none" dirty="0"/>
              <a:t>Azure Functions</a:t>
            </a:r>
            <a:r>
              <a:rPr lang="en-US" b="0" u="none" dirty="0"/>
              <a:t> – Process events with serverless code</a:t>
            </a:r>
          </a:p>
          <a:p>
            <a:pPr marL="628650" lvl="1" indent="-171450">
              <a:buFont typeface="Arial" panose="020B0604020202020204" pitchFamily="34" charset="0"/>
              <a:buChar char="•"/>
            </a:pPr>
            <a:r>
              <a:rPr lang="en-US" b="0" u="none" dirty="0"/>
              <a:t>https://azure.microsoft.com/services/functions</a:t>
            </a:r>
          </a:p>
          <a:p>
            <a:pPr marL="171450" lvl="0" indent="-171450">
              <a:buFont typeface="Arial" panose="020B0604020202020204" pitchFamily="34" charset="0"/>
              <a:buChar char="•"/>
            </a:pPr>
            <a:r>
              <a:rPr lang="en-US" b="1" u="none" dirty="0"/>
              <a:t>Azure Batch</a:t>
            </a:r>
            <a:r>
              <a:rPr lang="en-US" b="0" u="none" dirty="0"/>
              <a:t> – Cloud-scale job scheduling and compute management</a:t>
            </a:r>
          </a:p>
          <a:p>
            <a:pPr marL="628650" lvl="1" indent="-171450">
              <a:buFont typeface="Arial" panose="020B0604020202020204" pitchFamily="34" charset="0"/>
              <a:buChar char="•"/>
            </a:pPr>
            <a:r>
              <a:rPr lang="en-US" b="0" u="none" dirty="0"/>
              <a:t>https://azure.microsoft.com/services/batch</a:t>
            </a:r>
          </a:p>
          <a:p>
            <a:pPr marL="171450" lvl="0" indent="-171450">
              <a:buFont typeface="Arial" panose="020B0604020202020204" pitchFamily="34" charset="0"/>
              <a:buChar char="•"/>
            </a:pPr>
            <a:r>
              <a:rPr lang="en-US" b="1" u="none" dirty="0"/>
              <a:t>Cloud Services</a:t>
            </a:r>
            <a:r>
              <a:rPr lang="en-US" b="0" u="none" dirty="0"/>
              <a:t> – Create highly-available, infinitely-scalable cloud applications and APIs</a:t>
            </a:r>
          </a:p>
          <a:p>
            <a:pPr marL="628650" lvl="1" indent="-171450">
              <a:buFont typeface="Arial" panose="020B0604020202020204" pitchFamily="34" charset="0"/>
              <a:buChar char="•"/>
            </a:pPr>
            <a:r>
              <a:rPr lang="en-US" b="0" u="none" dirty="0"/>
              <a:t>https://azure.microsoft.com/services/cloud-services</a:t>
            </a:r>
          </a:p>
          <a:p>
            <a:pPr marL="171450" lvl="0" indent="-171450">
              <a:buFont typeface="Arial" panose="020B0604020202020204" pitchFamily="34" charset="0"/>
              <a:buChar char="•"/>
            </a:pPr>
            <a:r>
              <a:rPr lang="en-US" b="1" u="none" dirty="0"/>
              <a:t>Service Fabric</a:t>
            </a:r>
            <a:r>
              <a:rPr lang="en-US" b="0" u="none" dirty="0"/>
              <a:t> – Develop microservices and orchestrate containers on Windows or Linux</a:t>
            </a:r>
          </a:p>
          <a:p>
            <a:pPr marL="628650" lvl="1" indent="-171450">
              <a:buFont typeface="Arial" panose="020B0604020202020204" pitchFamily="34" charset="0"/>
              <a:buChar char="•"/>
            </a:pPr>
            <a:r>
              <a:rPr lang="en-US" b="0" u="none" dirty="0"/>
              <a:t>https://azure.microsoft.com/en-us/products/service-fabric/</a:t>
            </a:r>
          </a:p>
          <a:p>
            <a:pPr marL="171450" lvl="0" indent="-171450">
              <a:buFont typeface="Arial" panose="020B0604020202020204" pitchFamily="34" charset="0"/>
              <a:buChar char="•"/>
            </a:pPr>
            <a:r>
              <a:rPr lang="en-US" b="1" u="none" dirty="0"/>
              <a:t>Azure Quantum</a:t>
            </a:r>
            <a:r>
              <a:rPr lang="en-US" b="0" u="none" dirty="0"/>
              <a:t> – Experience quantum impact today on Azure</a:t>
            </a:r>
          </a:p>
          <a:p>
            <a:pPr marL="628650" lvl="1" indent="-171450">
              <a:buFont typeface="Arial" panose="020B0604020202020204" pitchFamily="34" charset="0"/>
              <a:buChar char="•"/>
            </a:pPr>
            <a:r>
              <a:rPr lang="en-US" b="0" u="none" dirty="0"/>
              <a:t>https://azure.microsoft.com/services/quantum</a:t>
            </a:r>
          </a:p>
        </p:txBody>
      </p:sp>
      <p:sp>
        <p:nvSpPr>
          <p:cNvPr id="4" name="Slide Number Placeholder 3"/>
          <p:cNvSpPr>
            <a:spLocks noGrp="1"/>
          </p:cNvSpPr>
          <p:nvPr>
            <p:ph type="sldNum" sz="quarter" idx="5"/>
          </p:nvPr>
        </p:nvSpPr>
        <p:spPr/>
        <p:txBody>
          <a:bodyPr/>
          <a:lstStyle/>
          <a:p>
            <a:fld id="{F82F69A4-58F9-44A2-B338-E0E9DD33EEFF}" type="slidenum">
              <a:rPr lang="en-US" smtClean="0"/>
              <a:t>55</a:t>
            </a:fld>
            <a:endParaRPr lang="en-US"/>
          </a:p>
        </p:txBody>
      </p:sp>
    </p:spTree>
    <p:extLst>
      <p:ext uri="{BB962C8B-B14F-4D97-AF65-F5344CB8AC3E}">
        <p14:creationId xmlns:p14="http://schemas.microsoft.com/office/powerpoint/2010/main" val="1244091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Networking</a:t>
            </a:r>
            <a:endParaRPr lang="en-US" b="0" u="none" dirty="0"/>
          </a:p>
          <a:p>
            <a:r>
              <a:rPr lang="en-US" b="0" i="0" dirty="0">
                <a:solidFill>
                  <a:srgbClr val="1A1A1F"/>
                </a:solidFill>
                <a:effectLst/>
                <a:latin typeface="Segoe UI" panose="020B0502040204020203" pitchFamily="34" charset="0"/>
              </a:rPr>
              <a:t>Connect cloud and on-premises infrastructure and services to provide your customers and users the best possible experience</a:t>
            </a:r>
          </a:p>
          <a:p>
            <a:endParaRPr lang="en-US" b="0" u="none" dirty="0"/>
          </a:p>
          <a:p>
            <a:pPr marL="171450" indent="-171450">
              <a:buFont typeface="Arial" panose="020B0604020202020204" pitchFamily="34" charset="0"/>
              <a:buChar char="•"/>
            </a:pPr>
            <a:r>
              <a:rPr lang="en-US" b="1" u="none" dirty="0"/>
              <a:t>Application Gateway</a:t>
            </a:r>
            <a:r>
              <a:rPr lang="en-US" b="0" u="none" dirty="0"/>
              <a:t> – Build secure, scalable, and highly available web front ends in Azure</a:t>
            </a:r>
          </a:p>
          <a:p>
            <a:pPr marL="628650" lvl="1" indent="-171450">
              <a:buFont typeface="Arial" panose="020B0604020202020204" pitchFamily="34" charset="0"/>
              <a:buChar char="•"/>
            </a:pPr>
            <a:r>
              <a:rPr lang="en-US" b="0" u="none" dirty="0"/>
              <a:t>https://azure.microsoft.com/services/application-gateway</a:t>
            </a:r>
          </a:p>
          <a:p>
            <a:pPr marL="171450" lvl="0" indent="-171450">
              <a:buFont typeface="Arial" panose="020B0604020202020204" pitchFamily="34" charset="0"/>
              <a:buChar char="•"/>
            </a:pPr>
            <a:r>
              <a:rPr lang="en-US" b="1" u="none" dirty="0"/>
              <a:t>Azure Bastion</a:t>
            </a:r>
            <a:r>
              <a:rPr lang="en-US" b="0" u="none" dirty="0"/>
              <a:t> – Private and fully managed RDP and SSH access to your virtual machines</a:t>
            </a:r>
          </a:p>
          <a:p>
            <a:pPr marL="628650" lvl="1" indent="-171450">
              <a:buFont typeface="Arial" panose="020B0604020202020204" pitchFamily="34" charset="0"/>
              <a:buChar char="•"/>
            </a:pPr>
            <a:r>
              <a:rPr lang="en-US" b="0" u="none" dirty="0"/>
              <a:t>https://azure.microsoft.com/services/azure-bastion</a:t>
            </a:r>
          </a:p>
          <a:p>
            <a:pPr marL="171450" lvl="0" indent="-171450">
              <a:buFont typeface="Arial" panose="020B0604020202020204" pitchFamily="34" charset="0"/>
              <a:buChar char="•"/>
            </a:pPr>
            <a:r>
              <a:rPr lang="en-US" b="1" u="none" dirty="0"/>
              <a:t>Azure DNS</a:t>
            </a:r>
            <a:r>
              <a:rPr lang="en-US" b="0" u="none" dirty="0"/>
              <a:t> – Host your DNS domain in Azure</a:t>
            </a:r>
          </a:p>
          <a:p>
            <a:pPr marL="628650" lvl="1" indent="-171450">
              <a:buFont typeface="Arial" panose="020B0604020202020204" pitchFamily="34" charset="0"/>
              <a:buChar char="•"/>
            </a:pPr>
            <a:r>
              <a:rPr lang="en-US" b="0" u="none" dirty="0"/>
              <a:t>https://azure.microsoft.com/en-us/products/dns/</a:t>
            </a:r>
          </a:p>
          <a:p>
            <a:pPr marL="171450" lvl="0" indent="-171450">
              <a:buFont typeface="Arial" panose="020B0604020202020204" pitchFamily="34" charset="0"/>
              <a:buChar char="•"/>
            </a:pPr>
            <a:r>
              <a:rPr lang="en-US" b="1" u="none" dirty="0"/>
              <a:t>Azure Firewall</a:t>
            </a:r>
            <a:r>
              <a:rPr lang="en-US" b="0" u="none" dirty="0"/>
              <a:t> – Native firewalling capabilities with built-in high availability, unrestricted cloud scalability, and zero maintenance</a:t>
            </a:r>
          </a:p>
          <a:p>
            <a:pPr marL="628650" lvl="1" indent="-171450">
              <a:buFont typeface="Arial" panose="020B0604020202020204" pitchFamily="34" charset="0"/>
              <a:buChar char="•"/>
            </a:pPr>
            <a:r>
              <a:rPr lang="en-US" b="0" u="none" dirty="0"/>
              <a:t>https://azure.microsoft.com/en-us/products/azure-firewall/</a:t>
            </a:r>
          </a:p>
          <a:p>
            <a:pPr marL="171450" lvl="0" indent="-171450">
              <a:buFont typeface="Arial" panose="020B0604020202020204" pitchFamily="34" charset="0"/>
              <a:buChar char="•"/>
            </a:pPr>
            <a:r>
              <a:rPr lang="en-US" b="1" u="none" dirty="0"/>
              <a:t>Azure Front Door</a:t>
            </a:r>
            <a:r>
              <a:rPr lang="en-US" b="0" u="none" dirty="0"/>
              <a:t> – Scalable, security-enhanced delivery point for global, microservice-based web applications</a:t>
            </a:r>
          </a:p>
          <a:p>
            <a:pPr marL="628650" lvl="1" indent="-171450">
              <a:buFont typeface="Arial" panose="020B0604020202020204" pitchFamily="34" charset="0"/>
              <a:buChar char="•"/>
            </a:pPr>
            <a:r>
              <a:rPr lang="en-US" b="0" u="none" dirty="0"/>
              <a:t>https://azure.microsoft.com/services/frontdoor</a:t>
            </a:r>
          </a:p>
          <a:p>
            <a:pPr marL="171450" lvl="0" indent="-171450">
              <a:buFont typeface="Arial" panose="020B0604020202020204" pitchFamily="34" charset="0"/>
              <a:buChar char="•"/>
            </a:pPr>
            <a:r>
              <a:rPr lang="en-US" b="1" u="none" dirty="0"/>
              <a:t>Azure Orbital</a:t>
            </a:r>
            <a:r>
              <a:rPr lang="en-US" b="0" u="none" dirty="0"/>
              <a:t> – Satellite ground station and scheduling service connected to Azure for fast downlinking of data</a:t>
            </a:r>
          </a:p>
          <a:p>
            <a:pPr marL="628650" lvl="1" indent="-171450">
              <a:buFont typeface="Arial" panose="020B0604020202020204" pitchFamily="34" charset="0"/>
              <a:buChar char="•"/>
            </a:pPr>
            <a:r>
              <a:rPr lang="en-US" b="0" u="none" dirty="0"/>
              <a:t>https://azure.microsoft.com/en-us/products/orbital/</a:t>
            </a:r>
          </a:p>
          <a:p>
            <a:pPr marL="171450" lvl="0" indent="-171450">
              <a:buFont typeface="Arial" panose="020B0604020202020204" pitchFamily="34" charset="0"/>
              <a:buChar char="•"/>
            </a:pPr>
            <a:r>
              <a:rPr lang="en-US" b="1" u="none" dirty="0"/>
              <a:t>ExpressRoute</a:t>
            </a:r>
            <a:r>
              <a:rPr lang="en-US" b="0" u="none" dirty="0"/>
              <a:t> – Dedicated private network fiber connections to Azure</a:t>
            </a:r>
          </a:p>
          <a:p>
            <a:pPr marL="628650" lvl="1" indent="-171450">
              <a:buFont typeface="Arial" panose="020B0604020202020204" pitchFamily="34" charset="0"/>
              <a:buChar char="•"/>
            </a:pPr>
            <a:r>
              <a:rPr lang="en-US" b="0" u="none" dirty="0"/>
              <a:t>https://azure.microsoft.com/services/expressroute</a:t>
            </a:r>
          </a:p>
          <a:p>
            <a:pPr marL="171450" lvl="0" indent="-171450">
              <a:buFont typeface="Arial" panose="020B0604020202020204" pitchFamily="34" charset="0"/>
              <a:buChar char="•"/>
            </a:pPr>
            <a:r>
              <a:rPr lang="en-US" b="1" u="none" dirty="0"/>
              <a:t>Internet Analyzer</a:t>
            </a:r>
            <a:r>
              <a:rPr lang="en-US" b="0" u="none" dirty="0"/>
              <a:t> – Test how networking infrastructure changes will impact your customers performance</a:t>
            </a:r>
          </a:p>
          <a:p>
            <a:pPr marL="628650" lvl="1" indent="-171450">
              <a:buFont typeface="Arial" panose="020B0604020202020204" pitchFamily="34" charset="0"/>
              <a:buChar char="•"/>
            </a:pPr>
            <a:r>
              <a:rPr lang="en-US" b="0" u="none" dirty="0"/>
              <a:t>https://azure.microsoft.com/services/internet-analyzer</a:t>
            </a:r>
          </a:p>
          <a:p>
            <a:pPr marL="171450" lvl="0" indent="-171450">
              <a:buFont typeface="Arial" panose="020B0604020202020204" pitchFamily="34" charset="0"/>
              <a:buChar char="•"/>
            </a:pPr>
            <a:r>
              <a:rPr lang="en-US" b="1" u="none" dirty="0"/>
              <a:t>Load Balancer</a:t>
            </a:r>
            <a:r>
              <a:rPr lang="en-US" b="0" u="none" dirty="0"/>
              <a:t> – Deliver high availability and network performances to your applications</a:t>
            </a:r>
          </a:p>
          <a:p>
            <a:pPr marL="628650" lvl="1" indent="-171450">
              <a:buFont typeface="Arial" panose="020B0604020202020204" pitchFamily="34" charset="0"/>
              <a:buChar char="•"/>
            </a:pPr>
            <a:r>
              <a:rPr lang="en-US" b="0" u="none" dirty="0"/>
              <a:t>https://azure.microsoft.com/services/load-balancer</a:t>
            </a:r>
          </a:p>
          <a:p>
            <a:pPr marL="171450" lvl="0" indent="-171450">
              <a:buFont typeface="Arial" panose="020B0604020202020204" pitchFamily="34" charset="0"/>
              <a:buChar char="•"/>
            </a:pPr>
            <a:r>
              <a:rPr lang="en-US" b="1" u="none" dirty="0"/>
              <a:t>Network Watcher</a:t>
            </a:r>
            <a:r>
              <a:rPr lang="en-US" b="0" u="none" dirty="0"/>
              <a:t> – Network performance monitoring and diagnostics solution</a:t>
            </a:r>
          </a:p>
          <a:p>
            <a:pPr marL="628650" lvl="1" indent="-171450">
              <a:buFont typeface="Arial" panose="020B0604020202020204" pitchFamily="34" charset="0"/>
              <a:buChar char="•"/>
            </a:pPr>
            <a:r>
              <a:rPr lang="en-US" b="0" u="none" dirty="0"/>
              <a:t>https://azure.microsoft.com/services/network-watcher</a:t>
            </a:r>
          </a:p>
          <a:p>
            <a:pPr marL="171450" lvl="0" indent="-171450">
              <a:buFont typeface="Arial" panose="020B0604020202020204" pitchFamily="34" charset="0"/>
              <a:buChar char="•"/>
            </a:pPr>
            <a:r>
              <a:rPr lang="en-US" b="1" u="none" dirty="0"/>
              <a:t>Private Link</a:t>
            </a:r>
            <a:r>
              <a:rPr lang="en-US" b="0" u="none" dirty="0"/>
              <a:t> – Private access to services hosted on the Azure platform, keeping your data on the Microsoft network</a:t>
            </a:r>
          </a:p>
          <a:p>
            <a:pPr marL="628650" lvl="1" indent="-171450">
              <a:buFont typeface="Arial" panose="020B0604020202020204" pitchFamily="34" charset="0"/>
              <a:buChar char="•"/>
            </a:pPr>
            <a:r>
              <a:rPr lang="en-US" b="0" u="none" dirty="0"/>
              <a:t>https://azure.microsoft.com/services/private-link</a:t>
            </a:r>
          </a:p>
          <a:p>
            <a:pPr marL="171450" lvl="0" indent="-171450">
              <a:buFont typeface="Arial" panose="020B0604020202020204" pitchFamily="34" charset="0"/>
              <a:buChar char="•"/>
            </a:pPr>
            <a:r>
              <a:rPr lang="en-US" b="1" u="none" dirty="0"/>
              <a:t>Route Server</a:t>
            </a:r>
            <a:r>
              <a:rPr lang="en-US" b="0" u="none" dirty="0"/>
              <a:t> – Enable network appliances to exchange routes dynamically with virtual networks in Azure</a:t>
            </a:r>
          </a:p>
          <a:p>
            <a:pPr marL="628650" lvl="1" indent="-171450">
              <a:buFont typeface="Arial" panose="020B0604020202020204" pitchFamily="34" charset="0"/>
              <a:buChar char="•"/>
            </a:pPr>
            <a:r>
              <a:rPr lang="en-US" b="0" u="none" dirty="0"/>
              <a:t>https://azure.microsoft.com/services/route-server</a:t>
            </a:r>
          </a:p>
          <a:p>
            <a:pPr marL="171450" lvl="0" indent="-171450">
              <a:buFont typeface="Arial" panose="020B0604020202020204" pitchFamily="34" charset="0"/>
              <a:buChar char="•"/>
            </a:pPr>
            <a:r>
              <a:rPr lang="en-US" b="1" u="none" dirty="0"/>
              <a:t>Traffic Manager</a:t>
            </a:r>
            <a:r>
              <a:rPr lang="en-US" b="0" u="none" dirty="0"/>
              <a:t> – Route incoming traffic for high performance and availability</a:t>
            </a:r>
          </a:p>
          <a:p>
            <a:pPr marL="628650" lvl="1" indent="-171450">
              <a:buFont typeface="Arial" panose="020B0604020202020204" pitchFamily="34" charset="0"/>
              <a:buChar char="•"/>
            </a:pPr>
            <a:r>
              <a:rPr lang="en-US" b="0" u="none" dirty="0"/>
              <a:t>https://azure.microsoft.com/services/traffic-manager</a:t>
            </a:r>
          </a:p>
          <a:p>
            <a:pPr marL="171450" lvl="0" indent="-171450">
              <a:buFont typeface="Arial" panose="020B0604020202020204" pitchFamily="34" charset="0"/>
              <a:buChar char="•"/>
            </a:pPr>
            <a:r>
              <a:rPr lang="en-US" b="1" u="none" dirty="0"/>
              <a:t>Virtual Network</a:t>
            </a:r>
            <a:r>
              <a:rPr lang="en-US" b="0" u="none" dirty="0"/>
              <a:t> – Provision private networks, optionally connect to on-premises datacenters</a:t>
            </a:r>
          </a:p>
          <a:p>
            <a:pPr marL="628650" lvl="1" indent="-171450">
              <a:buFont typeface="Arial" panose="020B0604020202020204" pitchFamily="34" charset="0"/>
              <a:buChar char="•"/>
            </a:pPr>
            <a:r>
              <a:rPr lang="en-US" b="0" u="none" dirty="0"/>
              <a:t>https://azure.microsoft.com/services/virtual-network</a:t>
            </a:r>
          </a:p>
          <a:p>
            <a:pPr marL="171450" lvl="0" indent="-171450">
              <a:buFont typeface="Arial" panose="020B0604020202020204" pitchFamily="34" charset="0"/>
              <a:buChar char="•"/>
            </a:pPr>
            <a:r>
              <a:rPr lang="en-US" b="1" u="none" dirty="0"/>
              <a:t>Virtual WAN</a:t>
            </a:r>
            <a:r>
              <a:rPr lang="en-US" b="0" u="none" dirty="0"/>
              <a:t> – Optimize and automate branch to branch connectivity through Azure</a:t>
            </a:r>
          </a:p>
          <a:p>
            <a:pPr marL="628650" lvl="1" indent="-171450">
              <a:buFont typeface="Arial" panose="020B0604020202020204" pitchFamily="34" charset="0"/>
              <a:buChar char="•"/>
            </a:pPr>
            <a:r>
              <a:rPr lang="en-US" b="0" u="none" dirty="0"/>
              <a:t>https://azure.microsoft.com/services/virtual-wan</a:t>
            </a:r>
          </a:p>
          <a:p>
            <a:pPr marL="171450" lvl="0" indent="-171450">
              <a:buFont typeface="Arial" panose="020B0604020202020204" pitchFamily="34" charset="0"/>
              <a:buChar char="•"/>
            </a:pPr>
            <a:r>
              <a:rPr lang="en-US" b="1" u="none" dirty="0" err="1"/>
              <a:t>VNet</a:t>
            </a:r>
            <a:r>
              <a:rPr lang="en-US" b="1" u="none" dirty="0"/>
              <a:t> Manager</a:t>
            </a:r>
            <a:r>
              <a:rPr lang="en-US" b="0" u="none" dirty="0"/>
              <a:t> – Centrally manage virtual networks in Azure from a single pane of glass</a:t>
            </a:r>
          </a:p>
          <a:p>
            <a:pPr marL="628650" lvl="1" indent="-171450">
              <a:buFont typeface="Arial" panose="020B0604020202020204" pitchFamily="34" charset="0"/>
              <a:buChar char="•"/>
            </a:pPr>
            <a:r>
              <a:rPr lang="en-US" b="0" u="none" dirty="0"/>
              <a:t>https://azure.microsoft.com/services/virtual-network-manager</a:t>
            </a:r>
          </a:p>
          <a:p>
            <a:pPr marL="171450" lvl="0" indent="-171450">
              <a:buFont typeface="Arial" panose="020B0604020202020204" pitchFamily="34" charset="0"/>
              <a:buChar char="•"/>
            </a:pPr>
            <a:r>
              <a:rPr lang="en-US" b="1" u="none" dirty="0"/>
              <a:t>VPN Gateway</a:t>
            </a:r>
            <a:r>
              <a:rPr lang="en-US" b="0" u="none" dirty="0"/>
              <a:t> – Establish secure, cross-premises connectivity</a:t>
            </a:r>
          </a:p>
          <a:p>
            <a:pPr marL="628650" lvl="1" indent="-171450">
              <a:buFont typeface="Arial" panose="020B0604020202020204" pitchFamily="34" charset="0"/>
              <a:buChar char="•"/>
            </a:pPr>
            <a:r>
              <a:rPr lang="en-US" b="0" u="none" dirty="0"/>
              <a:t>https://azure.microsoft.com/services/vpn-gateway</a:t>
            </a:r>
          </a:p>
        </p:txBody>
      </p:sp>
      <p:sp>
        <p:nvSpPr>
          <p:cNvPr id="4" name="Slide Number Placeholder 3"/>
          <p:cNvSpPr>
            <a:spLocks noGrp="1"/>
          </p:cNvSpPr>
          <p:nvPr>
            <p:ph type="sldNum" sz="quarter" idx="5"/>
          </p:nvPr>
        </p:nvSpPr>
        <p:spPr/>
        <p:txBody>
          <a:bodyPr/>
          <a:lstStyle/>
          <a:p>
            <a:fld id="{F82F69A4-58F9-44A2-B338-E0E9DD33EEFF}" type="slidenum">
              <a:rPr lang="en-US" smtClean="0"/>
              <a:t>56</a:t>
            </a:fld>
            <a:endParaRPr lang="en-US"/>
          </a:p>
        </p:txBody>
      </p:sp>
    </p:spTree>
    <p:extLst>
      <p:ext uri="{BB962C8B-B14F-4D97-AF65-F5344CB8AC3E}">
        <p14:creationId xmlns:p14="http://schemas.microsoft.com/office/powerpoint/2010/main" val="679672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Identity and Security</a:t>
            </a:r>
            <a:endParaRPr lang="en-US" b="0" u="none" dirty="0"/>
          </a:p>
          <a:p>
            <a:pPr algn="l"/>
            <a:r>
              <a:rPr lang="en-US" b="0" i="0" dirty="0">
                <a:solidFill>
                  <a:srgbClr val="1A1A1F"/>
                </a:solidFill>
                <a:effectLst/>
                <a:latin typeface="Segoe UI" panose="020B0502040204020203" pitchFamily="34" charset="0"/>
              </a:rPr>
              <a:t>Manage user identities and access to protect against advanced threats across devices, data, apps, and infrastructure</a:t>
            </a:r>
          </a:p>
          <a:p>
            <a:pPr algn="l"/>
            <a:r>
              <a:rPr lang="en-US" b="0" i="0" dirty="0">
                <a:solidFill>
                  <a:srgbClr val="1A1A1F"/>
                </a:solidFill>
                <a:effectLst/>
                <a:latin typeface="Segoe UI" panose="020B0502040204020203" pitchFamily="34" charset="0"/>
              </a:rPr>
              <a:t>Protect your enterprise from advanced threats across hybrid cloud workloads</a:t>
            </a:r>
          </a:p>
          <a:p>
            <a:endParaRPr lang="en-US" b="0" i="0" dirty="0">
              <a:solidFill>
                <a:srgbClr val="1A1A1F"/>
              </a:solidFill>
              <a:effectLst/>
              <a:latin typeface="Segoe UI" panose="020B0502040204020203" pitchFamily="34" charset="0"/>
            </a:endParaRPr>
          </a:p>
          <a:p>
            <a:endParaRPr lang="en-US" b="0" u="none" dirty="0"/>
          </a:p>
          <a:p>
            <a:pPr marL="171450" indent="-171450">
              <a:buFont typeface="Arial" panose="020B0604020202020204" pitchFamily="34" charset="0"/>
              <a:buChar char="•"/>
            </a:pPr>
            <a:r>
              <a:rPr lang="en-US" b="1" u="none" dirty="0"/>
              <a:t>Azure Active Directory</a:t>
            </a:r>
            <a:r>
              <a:rPr lang="en-US" b="0" u="none" dirty="0"/>
              <a:t> – Synchronize on-premises directories and enable single sign-on</a:t>
            </a:r>
          </a:p>
          <a:p>
            <a:pPr marL="628650" lvl="1" indent="-171450">
              <a:buFont typeface="Arial" panose="020B0604020202020204" pitchFamily="34" charset="0"/>
              <a:buChar char="•"/>
            </a:pPr>
            <a:r>
              <a:rPr lang="en-US" b="0" u="none" dirty="0"/>
              <a:t>https://azure.microsoft.com/services/active-directory</a:t>
            </a:r>
          </a:p>
          <a:p>
            <a:pPr marL="171450" lvl="0" indent="-171450">
              <a:buFont typeface="Arial" panose="020B0604020202020204" pitchFamily="34" charset="0"/>
              <a:buChar char="•"/>
            </a:pPr>
            <a:r>
              <a:rPr lang="en-US" b="1" u="none" dirty="0"/>
              <a:t>Azure AD External Identities</a:t>
            </a:r>
            <a:r>
              <a:rPr lang="en-US" b="0" u="none" dirty="0"/>
              <a:t> – Consumer identity and access management in the cloud</a:t>
            </a:r>
          </a:p>
          <a:p>
            <a:pPr marL="628650" lvl="1" indent="-171450">
              <a:buFont typeface="Arial" panose="020B0604020202020204" pitchFamily="34" charset="0"/>
              <a:buChar char="•"/>
            </a:pPr>
            <a:r>
              <a:rPr lang="en-US" b="0" u="none" dirty="0"/>
              <a:t>https://azure.microsoft.com/services/active-directory-b2c</a:t>
            </a:r>
          </a:p>
          <a:p>
            <a:pPr marL="171450" lvl="0" indent="-171450">
              <a:buFont typeface="Arial" panose="020B0604020202020204" pitchFamily="34" charset="0"/>
              <a:buChar char="•"/>
            </a:pPr>
            <a:r>
              <a:rPr lang="en-US" b="1" u="none" dirty="0"/>
              <a:t>Azure AD Domain Services</a:t>
            </a:r>
            <a:r>
              <a:rPr lang="en-US" b="0" u="none" dirty="0"/>
              <a:t> – Join Azure virtual machines to a domain without domain controllers</a:t>
            </a:r>
          </a:p>
          <a:p>
            <a:pPr marL="628650" lvl="1" indent="-171450">
              <a:buFont typeface="Arial" panose="020B0604020202020204" pitchFamily="34" charset="0"/>
              <a:buChar char="•"/>
            </a:pPr>
            <a:r>
              <a:rPr lang="en-US" b="0" u="none" dirty="0"/>
              <a:t>https://azure.microsoft.com/services/active-directory-ds</a:t>
            </a:r>
          </a:p>
          <a:p>
            <a:pPr marL="171450" lvl="0" indent="-171450">
              <a:buFont typeface="Arial" panose="020B0604020202020204" pitchFamily="34" charset="0"/>
              <a:buChar char="•"/>
            </a:pPr>
            <a:r>
              <a:rPr lang="en-US" b="1" u="none" dirty="0"/>
              <a:t>Defender for Cloud</a:t>
            </a:r>
            <a:r>
              <a:rPr lang="en-US" b="0" u="none" dirty="0"/>
              <a:t> – Extend threat protection to any infrastructure</a:t>
            </a:r>
          </a:p>
          <a:p>
            <a:pPr marL="628650" lvl="1" indent="-171450">
              <a:buFont typeface="Arial" panose="020B0604020202020204" pitchFamily="34" charset="0"/>
              <a:buChar char="•"/>
            </a:pPr>
            <a:r>
              <a:rPr lang="en-US" b="0" u="none" dirty="0"/>
              <a:t>https://azure.microsoft.com/services/security-center</a:t>
            </a:r>
          </a:p>
          <a:p>
            <a:pPr marL="171450" lvl="0" indent="-171450">
              <a:buFont typeface="Arial" panose="020B0604020202020204" pitchFamily="34" charset="0"/>
              <a:buChar char="•"/>
            </a:pPr>
            <a:r>
              <a:rPr lang="en-US" b="1" u="none" dirty="0"/>
              <a:t>Microsoft Sentinel</a:t>
            </a:r>
            <a:r>
              <a:rPr lang="en-US" b="0" u="none" dirty="0"/>
              <a:t> – Standing watch, by your side. Intelligent security analytics for your entire enterprise</a:t>
            </a:r>
          </a:p>
          <a:p>
            <a:pPr marL="628650" lvl="1" indent="-171450">
              <a:buFont typeface="Arial" panose="020B0604020202020204" pitchFamily="34" charset="0"/>
              <a:buChar char="•"/>
            </a:pPr>
            <a:r>
              <a:rPr lang="en-US" b="0" u="none" dirty="0"/>
              <a:t>https://azure.microsoft.com/services/azure-sentinel</a:t>
            </a:r>
          </a:p>
          <a:p>
            <a:pPr marL="171450" lvl="0" indent="-171450">
              <a:buFont typeface="Arial" panose="020B0604020202020204" pitchFamily="34" charset="0"/>
              <a:buChar char="•"/>
            </a:pPr>
            <a:r>
              <a:rPr lang="en-US" b="1" u="none" dirty="0"/>
              <a:t>Dedicated HSM</a:t>
            </a:r>
            <a:r>
              <a:rPr lang="en-US" b="0" u="none" dirty="0"/>
              <a:t> – Manage hardware security modules that you use in the cloud</a:t>
            </a:r>
          </a:p>
          <a:p>
            <a:pPr marL="628650" lvl="1" indent="-171450">
              <a:buFont typeface="Arial" panose="020B0604020202020204" pitchFamily="34" charset="0"/>
              <a:buChar char="•"/>
            </a:pPr>
            <a:r>
              <a:rPr lang="en-US" b="0" u="none" dirty="0"/>
              <a:t>https://azure.microsoft.com/services/azure-dedicated-hsm</a:t>
            </a:r>
          </a:p>
          <a:p>
            <a:pPr marL="171450" lvl="0" indent="-171450">
              <a:buFont typeface="Arial" panose="020B0604020202020204" pitchFamily="34" charset="0"/>
              <a:buChar char="•"/>
            </a:pPr>
            <a:r>
              <a:rPr lang="en-US" b="1" u="none" dirty="0"/>
              <a:t>Azure Key Vault</a:t>
            </a:r>
            <a:r>
              <a:rPr lang="en-US" b="0" u="none" dirty="0"/>
              <a:t> – Safeguard and maintain control of keys and other secrets</a:t>
            </a:r>
          </a:p>
          <a:p>
            <a:pPr marL="628650" lvl="1" indent="-171450">
              <a:buFont typeface="Arial" panose="020B0604020202020204" pitchFamily="34" charset="0"/>
              <a:buChar char="•"/>
            </a:pPr>
            <a:r>
              <a:rPr lang="en-US" b="0" u="none" dirty="0"/>
              <a:t>https://azure.microsoft.com/services/key-vault</a:t>
            </a:r>
          </a:p>
          <a:p>
            <a:pPr marL="171450" lvl="0" indent="-171450">
              <a:buFont typeface="Arial" panose="020B0604020202020204" pitchFamily="34" charset="0"/>
              <a:buChar char="•"/>
            </a:pPr>
            <a:r>
              <a:rPr lang="en-US" b="1" u="none" dirty="0"/>
              <a:t>Information Protection</a:t>
            </a:r>
            <a:r>
              <a:rPr lang="en-US" b="0" u="none" dirty="0"/>
              <a:t> – Beter protect your sensitive information – anytime, anywhere</a:t>
            </a:r>
          </a:p>
          <a:p>
            <a:pPr marL="628650" lvl="1" indent="-171450">
              <a:buFont typeface="Arial" panose="020B0604020202020204" pitchFamily="34" charset="0"/>
              <a:buChar char="•"/>
            </a:pPr>
            <a:r>
              <a:rPr lang="en-US" b="0" u="none" dirty="0"/>
              <a:t>https://azure.microsoft.com/services/information-protection</a:t>
            </a:r>
          </a:p>
          <a:p>
            <a:pPr marL="171450" lvl="0" indent="-171450">
              <a:buFont typeface="Arial" panose="020B0604020202020204" pitchFamily="34" charset="0"/>
              <a:buChar char="•"/>
            </a:pPr>
            <a:r>
              <a:rPr lang="en-US" b="1" u="none" dirty="0"/>
              <a:t>DDoS Protection</a:t>
            </a:r>
            <a:r>
              <a:rPr lang="en-US" b="0" u="none" dirty="0"/>
              <a:t> – Protect your applications from Distributed Denial of Service (DDoS) attacks</a:t>
            </a:r>
          </a:p>
          <a:p>
            <a:pPr marL="628650" lvl="1" indent="-171450">
              <a:buFont typeface="Arial" panose="020B0604020202020204" pitchFamily="34" charset="0"/>
              <a:buChar char="•"/>
            </a:pPr>
            <a:r>
              <a:rPr lang="en-US" b="0" u="none" dirty="0"/>
              <a:t>https://azure.microsoft.com/services/ddos-protection</a:t>
            </a:r>
          </a:p>
        </p:txBody>
      </p:sp>
      <p:sp>
        <p:nvSpPr>
          <p:cNvPr id="4" name="Slide Number Placeholder 3"/>
          <p:cNvSpPr>
            <a:spLocks noGrp="1"/>
          </p:cNvSpPr>
          <p:nvPr>
            <p:ph type="sldNum" sz="quarter" idx="5"/>
          </p:nvPr>
        </p:nvSpPr>
        <p:spPr/>
        <p:txBody>
          <a:bodyPr/>
          <a:lstStyle/>
          <a:p>
            <a:fld id="{F82F69A4-58F9-44A2-B338-E0E9DD33EEFF}" type="slidenum">
              <a:rPr lang="en-US" smtClean="0"/>
              <a:t>57</a:t>
            </a:fld>
            <a:endParaRPr lang="en-US"/>
          </a:p>
        </p:txBody>
      </p:sp>
    </p:spTree>
    <p:extLst>
      <p:ext uri="{BB962C8B-B14F-4D97-AF65-F5344CB8AC3E}">
        <p14:creationId xmlns:p14="http://schemas.microsoft.com/office/powerpoint/2010/main" val="4123273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Management &amp; Governance</a:t>
            </a:r>
            <a:endParaRPr lang="en-US" b="0" u="none" dirty="0"/>
          </a:p>
          <a:p>
            <a:r>
              <a:rPr lang="en-US" b="0" i="0" dirty="0">
                <a:solidFill>
                  <a:srgbClr val="1A1A1F"/>
                </a:solidFill>
                <a:effectLst/>
                <a:latin typeface="Segoe UI" panose="020B0502040204020203" pitchFamily="34" charset="0"/>
              </a:rPr>
              <a:t>Simplify, automate, and optimize the management and compliance of your cloud resources</a:t>
            </a:r>
          </a:p>
          <a:p>
            <a:endParaRPr lang="en-US" b="0" u="none" dirty="0"/>
          </a:p>
          <a:p>
            <a:pPr marL="171450" indent="-171450">
              <a:buFont typeface="Arial" panose="020B0604020202020204" pitchFamily="34" charset="0"/>
              <a:buChar char="•"/>
            </a:pPr>
            <a:r>
              <a:rPr lang="en-US" b="1" u="none" dirty="0"/>
              <a:t>Automation</a:t>
            </a:r>
            <a:r>
              <a:rPr lang="en-US" b="0" u="none" dirty="0"/>
              <a:t> – Simplify cloud management with process automation</a:t>
            </a:r>
          </a:p>
          <a:p>
            <a:pPr marL="628650" lvl="1" indent="-171450">
              <a:buFont typeface="Arial" panose="020B0604020202020204" pitchFamily="34" charset="0"/>
              <a:buChar char="•"/>
            </a:pPr>
            <a:r>
              <a:rPr lang="en-US" b="0" u="none" dirty="0"/>
              <a:t>https://azure.microsoft.com/services/automation</a:t>
            </a:r>
          </a:p>
          <a:p>
            <a:pPr marL="171450" lvl="0" indent="-171450">
              <a:buFont typeface="Arial" panose="020B0604020202020204" pitchFamily="34" charset="0"/>
              <a:buChar char="•"/>
            </a:pPr>
            <a:r>
              <a:rPr lang="en-US" b="1" u="none" dirty="0"/>
              <a:t>Azure Advisor</a:t>
            </a:r>
            <a:r>
              <a:rPr lang="en-US" b="0" u="none" dirty="0"/>
              <a:t> – Your personalized Azure best practices recommendation engine</a:t>
            </a:r>
          </a:p>
          <a:p>
            <a:pPr marL="628650" lvl="1" indent="-171450">
              <a:buFont typeface="Arial" panose="020B0604020202020204" pitchFamily="34" charset="0"/>
              <a:buChar char="•"/>
            </a:pPr>
            <a:r>
              <a:rPr lang="en-US" b="0" u="none" dirty="0"/>
              <a:t>https://azure.microsoft.com/services/advisor</a:t>
            </a:r>
          </a:p>
          <a:p>
            <a:pPr marL="171450" lvl="0" indent="-171450">
              <a:buFont typeface="Arial" panose="020B0604020202020204" pitchFamily="34" charset="0"/>
              <a:buChar char="•"/>
            </a:pPr>
            <a:r>
              <a:rPr lang="en-US" b="1" u="none" dirty="0"/>
              <a:t>Azure Arc</a:t>
            </a:r>
            <a:r>
              <a:rPr lang="en-US" b="0" u="none" dirty="0"/>
              <a:t> – Bring Azure services and management to any infrastructure</a:t>
            </a:r>
          </a:p>
          <a:p>
            <a:pPr marL="628650" lvl="1" indent="-171450">
              <a:buFont typeface="Arial" panose="020B0604020202020204" pitchFamily="34" charset="0"/>
              <a:buChar char="•"/>
            </a:pPr>
            <a:r>
              <a:rPr lang="en-US" b="0" u="none" dirty="0"/>
              <a:t>https://azure.microsoft.com/services/azure-arc</a:t>
            </a:r>
          </a:p>
          <a:p>
            <a:pPr marL="171450" lvl="0" indent="-171450">
              <a:buFont typeface="Arial" panose="020B0604020202020204" pitchFamily="34" charset="0"/>
              <a:buChar char="•"/>
            </a:pPr>
            <a:r>
              <a:rPr lang="en-US" b="1" u="none" dirty="0"/>
              <a:t>Azure </a:t>
            </a:r>
            <a:r>
              <a:rPr lang="en-US" b="1" u="none" dirty="0" err="1"/>
              <a:t>Automanage</a:t>
            </a:r>
            <a:r>
              <a:rPr lang="en-US" b="0" u="none" dirty="0"/>
              <a:t> – Simplify management of Windows Server virtual machines</a:t>
            </a:r>
          </a:p>
          <a:p>
            <a:pPr marL="628650" lvl="1" indent="-171450">
              <a:buFont typeface="Arial" panose="020B0604020202020204" pitchFamily="34" charset="0"/>
              <a:buChar char="•"/>
            </a:pPr>
            <a:r>
              <a:rPr lang="en-US" b="0" u="none" dirty="0"/>
              <a:t>https://azure.microsoft.com/services/azure-automanage</a:t>
            </a:r>
          </a:p>
          <a:p>
            <a:pPr marL="171450" lvl="0" indent="-171450">
              <a:buFont typeface="Arial" panose="020B0604020202020204" pitchFamily="34" charset="0"/>
              <a:buChar char="•"/>
            </a:pPr>
            <a:r>
              <a:rPr lang="en-US" b="1" u="none" dirty="0"/>
              <a:t>Azure Backup</a:t>
            </a:r>
            <a:r>
              <a:rPr lang="en-US" b="0" u="none" dirty="0"/>
              <a:t> – Simplify data protection and protect against ransomware</a:t>
            </a:r>
          </a:p>
          <a:p>
            <a:pPr marL="628650" lvl="1" indent="-171450">
              <a:buFont typeface="Arial" panose="020B0604020202020204" pitchFamily="34" charset="0"/>
              <a:buChar char="•"/>
            </a:pPr>
            <a:r>
              <a:rPr lang="en-US" b="0" u="none" dirty="0"/>
              <a:t>https://azure.microsoft.com/services/backup</a:t>
            </a:r>
          </a:p>
          <a:p>
            <a:pPr marL="171450" lvl="0" indent="-171450">
              <a:buFont typeface="Arial" panose="020B0604020202020204" pitchFamily="34" charset="0"/>
              <a:buChar char="•"/>
            </a:pPr>
            <a:r>
              <a:rPr lang="en-US" b="1" u="none" dirty="0"/>
              <a:t>Azure Blueprints</a:t>
            </a:r>
            <a:r>
              <a:rPr lang="en-US" b="0" u="none" dirty="0"/>
              <a:t> – Enabling quick, repeatable creation of governed environments</a:t>
            </a:r>
          </a:p>
          <a:p>
            <a:pPr marL="628650" lvl="1" indent="-171450">
              <a:buFont typeface="Arial" panose="020B0604020202020204" pitchFamily="34" charset="0"/>
              <a:buChar char="•"/>
            </a:pPr>
            <a:r>
              <a:rPr lang="en-US" b="0" u="none" dirty="0"/>
              <a:t>https://azure.microsoft.com/services/blueprints</a:t>
            </a:r>
          </a:p>
          <a:p>
            <a:pPr marL="171450" lvl="0" indent="-171450">
              <a:buFont typeface="Arial" panose="020B0604020202020204" pitchFamily="34" charset="0"/>
              <a:buChar char="•"/>
            </a:pPr>
            <a:r>
              <a:rPr lang="en-US" b="1" u="none" dirty="0"/>
              <a:t>Azure Lighthouse</a:t>
            </a:r>
            <a:r>
              <a:rPr lang="en-US" b="0" u="none" dirty="0"/>
              <a:t> – Empowering service providers to manage customers at scale and with precision</a:t>
            </a:r>
          </a:p>
          <a:p>
            <a:pPr marL="628650" lvl="1" indent="-171450">
              <a:buFont typeface="Arial" panose="020B0604020202020204" pitchFamily="34" charset="0"/>
              <a:buChar char="•"/>
            </a:pPr>
            <a:r>
              <a:rPr lang="en-US" b="0" u="none" dirty="0"/>
              <a:t>https://azure.microsoft.com/services/azure-lighthouse</a:t>
            </a:r>
          </a:p>
          <a:p>
            <a:pPr marL="171450" lvl="0" indent="-171450">
              <a:buFont typeface="Arial" panose="020B0604020202020204" pitchFamily="34" charset="0"/>
              <a:buChar char="•"/>
            </a:pPr>
            <a:r>
              <a:rPr lang="en-US" b="1" u="none" dirty="0"/>
              <a:t>Azure Monitor</a:t>
            </a:r>
            <a:r>
              <a:rPr lang="en-US" b="0" u="none" dirty="0"/>
              <a:t> – Full observability into your applications, infrastructure, and network</a:t>
            </a:r>
          </a:p>
          <a:p>
            <a:pPr marL="628650" lvl="1" indent="-171450">
              <a:buFont typeface="Arial" panose="020B0604020202020204" pitchFamily="34" charset="0"/>
              <a:buChar char="•"/>
            </a:pPr>
            <a:r>
              <a:rPr lang="en-US" b="0" u="none" dirty="0"/>
              <a:t>https://azure.microsoft.com/services/monitor</a:t>
            </a:r>
          </a:p>
          <a:p>
            <a:pPr marL="171450" lvl="0" indent="-171450">
              <a:buFont typeface="Arial" panose="020B0604020202020204" pitchFamily="34" charset="0"/>
              <a:buChar char="•"/>
            </a:pPr>
            <a:r>
              <a:rPr lang="en-US" b="1" u="none" dirty="0"/>
              <a:t>Azure Policy</a:t>
            </a:r>
            <a:r>
              <a:rPr lang="en-US" b="0" u="none" dirty="0"/>
              <a:t> – Implement corporate governance and standards at scale for Azure resources</a:t>
            </a:r>
          </a:p>
          <a:p>
            <a:pPr marL="628650" lvl="1" indent="-171450">
              <a:buFont typeface="Arial" panose="020B0604020202020204" pitchFamily="34" charset="0"/>
              <a:buChar char="•"/>
            </a:pPr>
            <a:r>
              <a:rPr lang="en-US" b="0" u="none" dirty="0"/>
              <a:t>https://azure.microsoft.com/services/azure-policy</a:t>
            </a:r>
          </a:p>
          <a:p>
            <a:pPr marL="171450" lvl="0" indent="-171450">
              <a:buFont typeface="Arial" panose="020B0604020202020204" pitchFamily="34" charset="0"/>
              <a:buChar char="•"/>
            </a:pPr>
            <a:r>
              <a:rPr lang="en-US" b="1" u="none" dirty="0"/>
              <a:t>Azure Portal</a:t>
            </a:r>
            <a:r>
              <a:rPr lang="en-US" b="0" u="none" dirty="0"/>
              <a:t> – Build, manage, and monitor all Azure products in a single, unified console</a:t>
            </a:r>
          </a:p>
          <a:p>
            <a:pPr marL="628650" lvl="1" indent="-171450">
              <a:buFont typeface="Arial" panose="020B0604020202020204" pitchFamily="34" charset="0"/>
              <a:buChar char="•"/>
            </a:pPr>
            <a:r>
              <a:rPr lang="en-US" b="0" u="none" dirty="0"/>
              <a:t>https://azure.microsoft.com/features/azure-portal</a:t>
            </a:r>
          </a:p>
          <a:p>
            <a:pPr marL="171450" lvl="0" indent="-171450">
              <a:buFont typeface="Arial" panose="020B0604020202020204" pitchFamily="34" charset="0"/>
              <a:buChar char="•"/>
            </a:pPr>
            <a:r>
              <a:rPr lang="en-US" b="1" u="none" dirty="0"/>
              <a:t>Cloud Shell</a:t>
            </a:r>
            <a:r>
              <a:rPr lang="en-US" b="0" u="none" dirty="0"/>
              <a:t> – Streamline Azure administration with a browser-based shell</a:t>
            </a:r>
          </a:p>
          <a:p>
            <a:pPr marL="628650" lvl="1" indent="-171450">
              <a:buFont typeface="Arial" panose="020B0604020202020204" pitchFamily="34" charset="0"/>
              <a:buChar char="•"/>
            </a:pPr>
            <a:r>
              <a:rPr lang="en-US" b="0" u="none" dirty="0"/>
              <a:t>https://azure.microsoft.com/en-us/get-started/azure-portal/cloud-shell/</a:t>
            </a:r>
          </a:p>
          <a:p>
            <a:pPr marL="171450" lvl="0" indent="-171450">
              <a:buFont typeface="Arial" panose="020B0604020202020204" pitchFamily="34" charset="0"/>
              <a:buChar char="•"/>
            </a:pPr>
            <a:r>
              <a:rPr lang="en-US" b="1" u="none" dirty="0"/>
              <a:t>Cost Management</a:t>
            </a:r>
            <a:r>
              <a:rPr lang="en-US" b="0" u="none" dirty="0"/>
              <a:t> – Optimize what you spend on the cloud, while maximizing cloud potential</a:t>
            </a:r>
          </a:p>
          <a:p>
            <a:pPr marL="628650" lvl="1" indent="-171450">
              <a:buFont typeface="Arial" panose="020B0604020202020204" pitchFamily="34" charset="0"/>
              <a:buChar char="•"/>
            </a:pPr>
            <a:r>
              <a:rPr lang="en-US" b="0" u="none" dirty="0"/>
              <a:t>https://azure.microsoft.com/en-us/products/cost-management/</a:t>
            </a:r>
          </a:p>
          <a:p>
            <a:pPr marL="171450" lvl="0" indent="-171450">
              <a:buFont typeface="Arial" panose="020B0604020202020204" pitchFamily="34" charset="0"/>
              <a:buChar char="•"/>
            </a:pPr>
            <a:r>
              <a:rPr lang="en-US" b="1" u="none" dirty="0"/>
              <a:t>Kubernetes Fleet Manager</a:t>
            </a:r>
            <a:r>
              <a:rPr lang="en-US" b="0" u="none" dirty="0"/>
              <a:t> – Seamlessly manage Kubernetes clusters at scale</a:t>
            </a:r>
          </a:p>
          <a:p>
            <a:pPr marL="628650" lvl="1" indent="-171450">
              <a:buFont typeface="Arial" panose="020B0604020202020204" pitchFamily="34" charset="0"/>
              <a:buChar char="•"/>
            </a:pPr>
            <a:r>
              <a:rPr lang="en-US" b="0" u="none" dirty="0"/>
              <a:t>https://learn.microsoft.com/en-us/azure/kubernetes-fleet/overview</a:t>
            </a:r>
          </a:p>
          <a:p>
            <a:pPr marL="171450" lvl="0" indent="-171450">
              <a:buFont typeface="Arial" panose="020B0604020202020204" pitchFamily="34" charset="0"/>
              <a:buChar char="•"/>
            </a:pPr>
            <a:r>
              <a:rPr lang="en-US" b="1" u="none" dirty="0"/>
              <a:t>Managed Apps</a:t>
            </a:r>
            <a:r>
              <a:rPr lang="en-US" b="0" u="none" dirty="0"/>
              <a:t> – Simplify management of cloud offerings</a:t>
            </a:r>
          </a:p>
          <a:p>
            <a:pPr marL="628650" lvl="1" indent="-171450">
              <a:buFont typeface="Arial" panose="020B0604020202020204" pitchFamily="34" charset="0"/>
              <a:buChar char="•"/>
            </a:pPr>
            <a:r>
              <a:rPr lang="en-US" b="0" u="none" dirty="0"/>
              <a:t>https://azure.microsoft.com/en-us/products/managed-applications/</a:t>
            </a:r>
          </a:p>
        </p:txBody>
      </p:sp>
      <p:sp>
        <p:nvSpPr>
          <p:cNvPr id="4" name="Slide Number Placeholder 3"/>
          <p:cNvSpPr>
            <a:spLocks noGrp="1"/>
          </p:cNvSpPr>
          <p:nvPr>
            <p:ph type="sldNum" sz="quarter" idx="5"/>
          </p:nvPr>
        </p:nvSpPr>
        <p:spPr/>
        <p:txBody>
          <a:bodyPr/>
          <a:lstStyle/>
          <a:p>
            <a:fld id="{F82F69A4-58F9-44A2-B338-E0E9DD33EEFF}" type="slidenum">
              <a:rPr lang="en-US" smtClean="0"/>
              <a:t>58</a:t>
            </a:fld>
            <a:endParaRPr lang="en-US"/>
          </a:p>
        </p:txBody>
      </p:sp>
    </p:spTree>
    <p:extLst>
      <p:ext uri="{BB962C8B-B14F-4D97-AF65-F5344CB8AC3E}">
        <p14:creationId xmlns:p14="http://schemas.microsoft.com/office/powerpoint/2010/main" val="16118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2000s – Emergence of Cloud Computing</a:t>
            </a:r>
            <a:endParaRPr lang="en-US" b="0" u="none" dirty="0"/>
          </a:p>
          <a:p>
            <a:pPr marL="171450" indent="-171450">
              <a:buFont typeface="Arial" panose="020B0604020202020204" pitchFamily="34" charset="0"/>
              <a:buChar char="•"/>
            </a:pPr>
            <a:r>
              <a:rPr lang="en-US" b="0" u="none" dirty="0"/>
              <a:t>Amazon Web Services (AWS) launched in 2006, marking a significant milestone.  AWS offered on-demand computing resources through the internet, laying the groundwork for modern cloud computing.</a:t>
            </a:r>
          </a:p>
          <a:p>
            <a:pPr marL="171450" indent="-171450">
              <a:buFont typeface="Arial" panose="020B0604020202020204" pitchFamily="34" charset="0"/>
              <a:buChar char="•"/>
            </a:pPr>
            <a:r>
              <a:rPr lang="en-US" b="0" u="none" dirty="0"/>
              <a:t>Google introduced Google Apps in 2006, offering web-based productivity software.</a:t>
            </a:r>
          </a:p>
          <a:p>
            <a:pPr marL="171450" indent="-171450">
              <a:buFont typeface="Arial" panose="020B0604020202020204" pitchFamily="34" charset="0"/>
              <a:buChar char="•"/>
            </a:pPr>
            <a:r>
              <a:rPr lang="en-US" b="0" u="none" dirty="0"/>
              <a:t>Salesforce.com, a pioneer in Software as a Service (SaaS), gained popularity with its cloud-based customer relationship management (CRM) software.</a:t>
            </a:r>
          </a:p>
        </p:txBody>
      </p:sp>
      <p:sp>
        <p:nvSpPr>
          <p:cNvPr id="4" name="Slide Number Placeholder 3"/>
          <p:cNvSpPr>
            <a:spLocks noGrp="1"/>
          </p:cNvSpPr>
          <p:nvPr>
            <p:ph type="sldNum" sz="quarter" idx="5"/>
          </p:nvPr>
        </p:nvSpPr>
        <p:spPr/>
        <p:txBody>
          <a:bodyPr/>
          <a:lstStyle/>
          <a:p>
            <a:fld id="{F82F69A4-58F9-44A2-B338-E0E9DD33EEFF}" type="slidenum">
              <a:rPr lang="en-US" smtClean="0"/>
              <a:t>10</a:t>
            </a:fld>
            <a:endParaRPr lang="en-US"/>
          </a:p>
        </p:txBody>
      </p:sp>
    </p:spTree>
    <p:extLst>
      <p:ext uri="{BB962C8B-B14F-4D97-AF65-F5344CB8AC3E}">
        <p14:creationId xmlns:p14="http://schemas.microsoft.com/office/powerpoint/2010/main" val="712119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Storage</a:t>
            </a:r>
            <a:endParaRPr lang="en-US" b="0" u="none" dirty="0"/>
          </a:p>
          <a:p>
            <a:r>
              <a:rPr lang="en-US" b="0" i="0" dirty="0">
                <a:solidFill>
                  <a:srgbClr val="1A1A1F"/>
                </a:solidFill>
                <a:effectLst/>
                <a:latin typeface="Segoe UI" panose="020B0502040204020203" pitchFamily="34" charset="0"/>
              </a:rPr>
              <a:t>Get secure, massively scalable cloud storage for your data, apps, and workloads</a:t>
            </a:r>
          </a:p>
          <a:p>
            <a:endParaRPr lang="en-US" b="0" u="none" dirty="0"/>
          </a:p>
          <a:p>
            <a:pPr marL="171450" indent="-171450">
              <a:buFont typeface="Arial" panose="020B0604020202020204" pitchFamily="34" charset="0"/>
              <a:buChar char="•"/>
            </a:pPr>
            <a:r>
              <a:rPr lang="en-US" b="1" u="none" dirty="0"/>
              <a:t>Azure </a:t>
            </a:r>
            <a:r>
              <a:rPr lang="en-US" b="1" u="none" dirty="0" err="1"/>
              <a:t>vFXT</a:t>
            </a:r>
            <a:r>
              <a:rPr lang="en-US" b="0" u="none" dirty="0"/>
              <a:t> – Run high-performance, file-based workloads in the cloud</a:t>
            </a:r>
          </a:p>
          <a:p>
            <a:pPr marL="628650" lvl="1" indent="-171450">
              <a:buFont typeface="Arial" panose="020B0604020202020204" pitchFamily="34" charset="0"/>
              <a:buChar char="•"/>
            </a:pPr>
            <a:r>
              <a:rPr lang="en-US" b="0" u="none" dirty="0"/>
              <a:t>https://azure.microsoft.com/services/storage%5Cavere-vfxt</a:t>
            </a:r>
          </a:p>
          <a:p>
            <a:pPr marL="171450" lvl="0" indent="-171450">
              <a:buFont typeface="Arial" panose="020B0604020202020204" pitchFamily="34" charset="0"/>
              <a:buChar char="•"/>
            </a:pPr>
            <a:r>
              <a:rPr lang="en-US" b="1" u="none" dirty="0"/>
              <a:t>Azure Elastic SAN</a:t>
            </a:r>
            <a:r>
              <a:rPr lang="en-US" b="0" u="none" dirty="0"/>
              <a:t> – Cloud-native Storage Area Network (SAN) service built on Azure</a:t>
            </a:r>
          </a:p>
          <a:p>
            <a:pPr marL="628650" lvl="1" indent="-171450">
              <a:buFont typeface="Arial" panose="020B0604020202020204" pitchFamily="34" charset="0"/>
              <a:buChar char="•"/>
            </a:pPr>
            <a:r>
              <a:rPr lang="en-US" b="0" u="none" dirty="0"/>
              <a:t>https://azure.microsoft.com/en-us/products/storage/elastic-san</a:t>
            </a:r>
          </a:p>
          <a:p>
            <a:pPr marL="171450" lvl="0" indent="-171450">
              <a:buFont typeface="Arial" panose="020B0604020202020204" pitchFamily="34" charset="0"/>
              <a:buChar char="•"/>
            </a:pPr>
            <a:r>
              <a:rPr lang="en-US" b="1" u="none" dirty="0"/>
              <a:t>Azure NetApp Files</a:t>
            </a:r>
            <a:r>
              <a:rPr lang="en-US" b="0" u="none" dirty="0"/>
              <a:t> – Enterprise-grade Azure file shares, powered by NetApp</a:t>
            </a:r>
          </a:p>
          <a:p>
            <a:pPr marL="628650" lvl="1" indent="-171450">
              <a:buFont typeface="Arial" panose="020B0604020202020204" pitchFamily="34" charset="0"/>
              <a:buChar char="•"/>
            </a:pPr>
            <a:r>
              <a:rPr lang="en-US" b="0" u="none" dirty="0"/>
              <a:t>https://azure.microsoft.com/services/netapp</a:t>
            </a:r>
          </a:p>
          <a:p>
            <a:pPr marL="171450" lvl="0" indent="-171450">
              <a:buFont typeface="Arial" panose="020B0604020202020204" pitchFamily="34" charset="0"/>
              <a:buChar char="•"/>
            </a:pPr>
            <a:r>
              <a:rPr lang="en-US" b="1" u="none" dirty="0"/>
              <a:t>Azure Storage</a:t>
            </a:r>
            <a:r>
              <a:rPr lang="en-US" b="0" u="none" dirty="0"/>
              <a:t> – Durable, highly available, and massively scalable cloud storage</a:t>
            </a:r>
          </a:p>
          <a:p>
            <a:pPr marL="628650" lvl="1" indent="-171450">
              <a:buFont typeface="Arial" panose="020B0604020202020204" pitchFamily="34" charset="0"/>
              <a:buChar char="•"/>
            </a:pPr>
            <a:r>
              <a:rPr lang="en-US" b="0" u="none" dirty="0"/>
              <a:t>https://azure.microsoft.com/services/storage</a:t>
            </a:r>
          </a:p>
          <a:p>
            <a:pPr marL="171450" lvl="0" indent="-171450">
              <a:buFont typeface="Arial" panose="020B0604020202020204" pitchFamily="34" charset="0"/>
              <a:buChar char="•"/>
            </a:pPr>
            <a:r>
              <a:rPr lang="en-US" b="1" u="none" dirty="0"/>
              <a:t>Confidential Ledger</a:t>
            </a:r>
            <a:r>
              <a:rPr lang="en-US" b="0" u="none" dirty="0"/>
              <a:t> – Easily use a REST API managed service to store your unstructured metadata in blockchain structure</a:t>
            </a:r>
          </a:p>
          <a:p>
            <a:pPr marL="628650" lvl="1" indent="-171450">
              <a:buFont typeface="Arial" panose="020B0604020202020204" pitchFamily="34" charset="0"/>
              <a:buChar char="•"/>
            </a:pPr>
            <a:r>
              <a:rPr lang="en-US" b="0" u="none" dirty="0"/>
              <a:t>https://learn.microsoft.com/en-us/azure/confidential-ledger/overview</a:t>
            </a:r>
          </a:p>
          <a:p>
            <a:pPr marL="171450" lvl="0" indent="-171450">
              <a:buFont typeface="Arial" panose="020B0604020202020204" pitchFamily="34" charset="0"/>
              <a:buChar char="•"/>
            </a:pPr>
            <a:r>
              <a:rPr lang="en-US" b="1" u="none" dirty="0"/>
              <a:t>Data Lake Storage</a:t>
            </a:r>
            <a:r>
              <a:rPr lang="en-US" b="0" u="none" dirty="0"/>
              <a:t> – Massively scalable, secure data lake functionality built on Azure Blob Storage</a:t>
            </a:r>
          </a:p>
          <a:p>
            <a:pPr marL="628650" lvl="1" indent="-171450">
              <a:buFont typeface="Arial" panose="020B0604020202020204" pitchFamily="34" charset="0"/>
              <a:buChar char="•"/>
            </a:pPr>
            <a:r>
              <a:rPr lang="en-US" b="0" u="none" dirty="0"/>
              <a:t>https://azure.microsoft.com/services/storage/data-lake-storage</a:t>
            </a:r>
          </a:p>
          <a:p>
            <a:pPr marL="171450" lvl="0" indent="-171450">
              <a:buFont typeface="Arial" panose="020B0604020202020204" pitchFamily="34" charset="0"/>
              <a:buChar char="•"/>
            </a:pPr>
            <a:r>
              <a:rPr lang="en-US" b="1" u="none" dirty="0"/>
              <a:t>Data Share</a:t>
            </a:r>
            <a:r>
              <a:rPr lang="en-US" b="0" u="none" dirty="0"/>
              <a:t> – A simple and safe service for sharing big data with external organizations</a:t>
            </a:r>
          </a:p>
          <a:p>
            <a:pPr marL="628650" lvl="1" indent="-171450">
              <a:buFont typeface="Arial" panose="020B0604020202020204" pitchFamily="34" charset="0"/>
              <a:buChar char="•"/>
            </a:pPr>
            <a:r>
              <a:rPr lang="en-US" b="0" u="none" dirty="0"/>
              <a:t>https://azure.microsoft.com/services/data-share</a:t>
            </a:r>
          </a:p>
          <a:p>
            <a:pPr marL="171450" lvl="0" indent="-171450">
              <a:buFont typeface="Arial" panose="020B0604020202020204" pitchFamily="34" charset="0"/>
              <a:buChar char="•"/>
            </a:pPr>
            <a:r>
              <a:rPr lang="en-US" b="1" u="none" dirty="0"/>
              <a:t>HPC Cache</a:t>
            </a:r>
            <a:r>
              <a:rPr lang="en-US" b="0" u="none" dirty="0"/>
              <a:t> – File caching for high-performance computer (HPC)</a:t>
            </a:r>
          </a:p>
          <a:p>
            <a:pPr marL="628650" lvl="1" indent="-171450">
              <a:buFont typeface="Arial" panose="020B0604020202020204" pitchFamily="34" charset="0"/>
              <a:buChar char="•"/>
            </a:pPr>
            <a:r>
              <a:rPr lang="en-US" b="0" u="none" dirty="0"/>
              <a:t>https://azure.microsoft.com/services/hpc-cache</a:t>
            </a:r>
          </a:p>
          <a:p>
            <a:pPr marL="171450" lvl="0" indent="-171450">
              <a:buFont typeface="Arial" panose="020B0604020202020204" pitchFamily="34" charset="0"/>
              <a:buChar char="•"/>
            </a:pPr>
            <a:r>
              <a:rPr lang="en-US" b="1" u="none" dirty="0"/>
              <a:t>Managed Disks</a:t>
            </a:r>
            <a:r>
              <a:rPr lang="en-US" b="0" u="none" dirty="0"/>
              <a:t> – Persistent, secured disk storage for Azure virtual machines</a:t>
            </a:r>
          </a:p>
          <a:p>
            <a:pPr marL="628650" lvl="1" indent="-171450">
              <a:buFont typeface="Arial" panose="020B0604020202020204" pitchFamily="34" charset="0"/>
              <a:buChar char="•"/>
            </a:pPr>
            <a:r>
              <a:rPr lang="en-US" b="0" u="none" dirty="0"/>
              <a:t>https://azure.microsoft.com/services/managed-disks</a:t>
            </a:r>
          </a:p>
          <a:p>
            <a:pPr marL="171450" lvl="0" indent="-171450">
              <a:buFont typeface="Arial" panose="020B0604020202020204" pitchFamily="34" charset="0"/>
              <a:buChar char="•"/>
            </a:pPr>
            <a:r>
              <a:rPr lang="en-US" b="1" u="none" dirty="0"/>
              <a:t>Managed </a:t>
            </a:r>
            <a:r>
              <a:rPr lang="en-US" b="1" u="none" dirty="0" err="1"/>
              <a:t>Lustre</a:t>
            </a:r>
            <a:r>
              <a:rPr lang="en-US" b="0" u="none" dirty="0"/>
              <a:t> – Fully managed, cloud based parallel file system that enables customers to run their performance computing (HPC) workloads in the cloud</a:t>
            </a:r>
          </a:p>
          <a:p>
            <a:pPr marL="628650" lvl="1" indent="-171450">
              <a:buFont typeface="Arial" panose="020B0604020202020204" pitchFamily="34" charset="0"/>
              <a:buChar char="•"/>
            </a:pPr>
            <a:r>
              <a:rPr lang="en-US" b="0" u="none" dirty="0"/>
              <a:t>https://azure.microsoft.com/en-us/products/managed-lustre/</a:t>
            </a:r>
          </a:p>
          <a:p>
            <a:pPr marL="171450" lvl="0" indent="-171450">
              <a:buFont typeface="Arial" panose="020B0604020202020204" pitchFamily="34" charset="0"/>
              <a:buChar char="•"/>
            </a:pPr>
            <a:r>
              <a:rPr lang="en-US" b="1" u="none" dirty="0"/>
              <a:t>StorSimple</a:t>
            </a:r>
            <a:r>
              <a:rPr lang="en-US" b="0" u="none" dirty="0"/>
              <a:t> – Lower costs with an enterprise hybrid cloud storage solution</a:t>
            </a:r>
          </a:p>
          <a:p>
            <a:pPr marL="628650" lvl="1" indent="-171450">
              <a:buFont typeface="Arial" panose="020B0604020202020204" pitchFamily="34" charset="0"/>
              <a:buChar char="•"/>
            </a:pPr>
            <a:r>
              <a:rPr lang="en-US" b="0" u="none" dirty="0"/>
              <a:t>https://azure.microsoft.com/services/storsimple</a:t>
            </a:r>
          </a:p>
        </p:txBody>
      </p:sp>
      <p:sp>
        <p:nvSpPr>
          <p:cNvPr id="4" name="Slide Number Placeholder 3"/>
          <p:cNvSpPr>
            <a:spLocks noGrp="1"/>
          </p:cNvSpPr>
          <p:nvPr>
            <p:ph type="sldNum" sz="quarter" idx="5"/>
          </p:nvPr>
        </p:nvSpPr>
        <p:spPr/>
        <p:txBody>
          <a:bodyPr/>
          <a:lstStyle/>
          <a:p>
            <a:fld id="{F82F69A4-58F9-44A2-B338-E0E9DD33EEFF}" type="slidenum">
              <a:rPr lang="en-US" smtClean="0"/>
              <a:t>59</a:t>
            </a:fld>
            <a:endParaRPr lang="en-US"/>
          </a:p>
        </p:txBody>
      </p:sp>
    </p:spTree>
    <p:extLst>
      <p:ext uri="{BB962C8B-B14F-4D97-AF65-F5344CB8AC3E}">
        <p14:creationId xmlns:p14="http://schemas.microsoft.com/office/powerpoint/2010/main" val="2823020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Databases</a:t>
            </a:r>
            <a:endParaRPr lang="en-US" b="0" u="none" dirty="0"/>
          </a:p>
          <a:p>
            <a:r>
              <a:rPr lang="en-US" b="0" i="0" dirty="0">
                <a:solidFill>
                  <a:srgbClr val="1A1A1F"/>
                </a:solidFill>
                <a:effectLst/>
                <a:latin typeface="Segoe UI" panose="020B0502040204020203" pitchFamily="34" charset="0"/>
              </a:rPr>
              <a:t>Support rapid growth and innovate faster with secure, enterprise-grade, and fully managed database services</a:t>
            </a:r>
          </a:p>
          <a:p>
            <a:endParaRPr lang="en-US" b="0" u="none" dirty="0"/>
          </a:p>
          <a:p>
            <a:pPr marL="171450" indent="-171450">
              <a:buFont typeface="Arial" panose="020B0604020202020204" pitchFamily="34" charset="0"/>
              <a:buChar char="•"/>
            </a:pPr>
            <a:r>
              <a:rPr lang="en-US" b="1" u="none" dirty="0"/>
              <a:t>SQL Database</a:t>
            </a:r>
            <a:r>
              <a:rPr lang="en-US" b="0" u="none" dirty="0"/>
              <a:t> – Managed, intelligent SQL in the cloud</a:t>
            </a:r>
          </a:p>
          <a:p>
            <a:pPr marL="628650" lvl="1" indent="-171450">
              <a:buFont typeface="Arial" panose="020B0604020202020204" pitchFamily="34" charset="0"/>
              <a:buChar char="•"/>
            </a:pPr>
            <a:r>
              <a:rPr lang="en-US" b="0" u="none" dirty="0"/>
              <a:t>https://azure.microsoft.com/en-us/products/azure-sql/database/</a:t>
            </a:r>
          </a:p>
          <a:p>
            <a:pPr marL="171450" indent="-171450">
              <a:buFont typeface="Arial" panose="020B0604020202020204" pitchFamily="34" charset="0"/>
              <a:buChar char="•"/>
            </a:pPr>
            <a:r>
              <a:rPr lang="en-US" b="1" u="none" dirty="0"/>
              <a:t>SQL Managed Instance</a:t>
            </a:r>
            <a:r>
              <a:rPr lang="en-US" b="0" u="none" dirty="0"/>
              <a:t> – Modernize SQL Server applications with a managed, always-up-to-date SQL instance in the cloud</a:t>
            </a:r>
          </a:p>
          <a:p>
            <a:pPr marL="628650" lvl="1" indent="-171450">
              <a:buFont typeface="Arial" panose="020B0604020202020204" pitchFamily="34" charset="0"/>
              <a:buChar char="•"/>
            </a:pPr>
            <a:r>
              <a:rPr lang="en-US" b="0" u="none" dirty="0"/>
              <a:t>https://azure.microsoft.com/en-us/products/azure-sql/managed-instance/</a:t>
            </a:r>
          </a:p>
          <a:p>
            <a:pPr marL="171450" indent="-171450">
              <a:buFont typeface="Arial" panose="020B0604020202020204" pitchFamily="34" charset="0"/>
              <a:buChar char="•"/>
            </a:pPr>
            <a:r>
              <a:rPr lang="en-US" b="1" u="none" dirty="0"/>
              <a:t>SQL Server Stretch DB</a:t>
            </a:r>
            <a:r>
              <a:rPr lang="en-US" b="0" u="none" dirty="0"/>
              <a:t> – Dynamically stretch on-premises SQL Server databases to Azure</a:t>
            </a:r>
          </a:p>
          <a:p>
            <a:pPr marL="628650" lvl="1" indent="-171450">
              <a:buFont typeface="Arial" panose="020B0604020202020204" pitchFamily="34" charset="0"/>
              <a:buChar char="•"/>
            </a:pPr>
            <a:r>
              <a:rPr lang="en-US" b="0" u="none" dirty="0"/>
              <a:t>https://azure.microsoft.com/en-us/products/sql-server-stretch-database/</a:t>
            </a:r>
          </a:p>
          <a:p>
            <a:pPr marL="171450" indent="-171450">
              <a:buFont typeface="Arial" panose="020B0604020202020204" pitchFamily="34" charset="0"/>
              <a:buChar char="•"/>
            </a:pPr>
            <a:r>
              <a:rPr lang="en-US" b="1" u="none" dirty="0"/>
              <a:t>Cosmos DB</a:t>
            </a:r>
            <a:r>
              <a:rPr lang="en-US" b="0" u="none" dirty="0"/>
              <a:t> – Globally distributed, multi-model database for any scale</a:t>
            </a:r>
          </a:p>
          <a:p>
            <a:pPr marL="628650" lvl="1" indent="-171450">
              <a:buFont typeface="Arial" panose="020B0604020202020204" pitchFamily="34" charset="0"/>
              <a:buChar char="•"/>
            </a:pPr>
            <a:r>
              <a:rPr lang="en-US" b="0" u="none" dirty="0"/>
              <a:t>https://azure.microsoft.com/en-us/products/cosmos-db/</a:t>
            </a:r>
          </a:p>
          <a:p>
            <a:pPr marL="171450" indent="-171450">
              <a:buFont typeface="Arial" panose="020B0604020202020204" pitchFamily="34" charset="0"/>
              <a:buChar char="•"/>
            </a:pPr>
            <a:r>
              <a:rPr lang="en-US" b="1" u="none" dirty="0"/>
              <a:t>Database for MariaDB</a:t>
            </a:r>
            <a:r>
              <a:rPr lang="en-US" b="0" u="none" dirty="0"/>
              <a:t> – Managed MariaDB database service for app developers</a:t>
            </a:r>
          </a:p>
          <a:p>
            <a:pPr marL="628650" lvl="1" indent="-171450">
              <a:buFont typeface="Arial" panose="020B0604020202020204" pitchFamily="34" charset="0"/>
              <a:buChar char="•"/>
            </a:pPr>
            <a:r>
              <a:rPr lang="en-US" b="0" u="none" dirty="0"/>
              <a:t>https://azure.microsoft.com/en-us/products/mariadb/</a:t>
            </a:r>
          </a:p>
          <a:p>
            <a:pPr marL="171450" indent="-171450">
              <a:buFont typeface="Arial" panose="020B0604020202020204" pitchFamily="34" charset="0"/>
              <a:buChar char="•"/>
            </a:pPr>
            <a:r>
              <a:rPr lang="en-US" b="1" u="none" dirty="0"/>
              <a:t>Database for MySQL</a:t>
            </a:r>
            <a:r>
              <a:rPr lang="en-US" b="0" u="none" dirty="0"/>
              <a:t> – Managed MySQL database service for app developers</a:t>
            </a:r>
          </a:p>
          <a:p>
            <a:pPr marL="628650" lvl="1" indent="-171450">
              <a:buFont typeface="Arial" panose="020B0604020202020204" pitchFamily="34" charset="0"/>
              <a:buChar char="•"/>
            </a:pPr>
            <a:r>
              <a:rPr lang="en-US" b="0" u="none" dirty="0"/>
              <a:t>https://azure.microsoft.com/en-us/products/mysql/</a:t>
            </a:r>
          </a:p>
          <a:p>
            <a:pPr marL="171450" indent="-171450">
              <a:buFont typeface="Arial" panose="020B0604020202020204" pitchFamily="34" charset="0"/>
              <a:buChar char="•"/>
            </a:pPr>
            <a:r>
              <a:rPr lang="en-US" b="1" u="none" dirty="0"/>
              <a:t>Database for </a:t>
            </a:r>
            <a:r>
              <a:rPr lang="en-US" b="1" u="none" dirty="0" err="1"/>
              <a:t>PostreSQL</a:t>
            </a:r>
            <a:r>
              <a:rPr lang="en-US" b="0" u="none" dirty="0"/>
              <a:t> – Managed PostgreSQL database service for app developers</a:t>
            </a:r>
          </a:p>
          <a:p>
            <a:pPr marL="628650" lvl="1" indent="-171450">
              <a:buFont typeface="Arial" panose="020B0604020202020204" pitchFamily="34" charset="0"/>
              <a:buChar char="•"/>
            </a:pPr>
            <a:r>
              <a:rPr lang="en-US" b="0" u="none" dirty="0"/>
              <a:t>https://azure.microsoft.com/en-us/products/postgresql/</a:t>
            </a:r>
          </a:p>
          <a:p>
            <a:pPr marL="171450" indent="-171450">
              <a:buFont typeface="Arial" panose="020B0604020202020204" pitchFamily="34" charset="0"/>
              <a:buChar char="•"/>
            </a:pPr>
            <a:r>
              <a:rPr lang="en-US" b="1" u="none" dirty="0"/>
              <a:t>Apache Cassandra Managed Instance</a:t>
            </a:r>
            <a:r>
              <a:rPr lang="en-US" b="0" u="none" dirty="0"/>
              <a:t> – Managed Apache Cassandra instance in the cloud</a:t>
            </a:r>
          </a:p>
          <a:p>
            <a:pPr marL="628650" lvl="1" indent="-171450">
              <a:buFont typeface="Arial" panose="020B0604020202020204" pitchFamily="34" charset="0"/>
              <a:buChar char="•"/>
            </a:pPr>
            <a:r>
              <a:rPr lang="en-US" b="0" u="none" dirty="0"/>
              <a:t>https://azure.microsoft.com/en-us/products/managed-instance-apache-cassandra/</a:t>
            </a:r>
          </a:p>
          <a:p>
            <a:pPr marL="171450" indent="-171450">
              <a:buFont typeface="Arial" panose="020B0604020202020204" pitchFamily="34" charset="0"/>
              <a:buChar char="•"/>
            </a:pPr>
            <a:r>
              <a:rPr lang="en-US" b="1" u="none" dirty="0"/>
              <a:t>Azure Cache for Redis</a:t>
            </a:r>
            <a:r>
              <a:rPr lang="en-US" b="0" u="none" dirty="0"/>
              <a:t> – Power applications with high-throughput, low-latency data access</a:t>
            </a:r>
          </a:p>
          <a:p>
            <a:pPr marL="628650" lvl="1" indent="-171450">
              <a:buFont typeface="Arial" panose="020B0604020202020204" pitchFamily="34" charset="0"/>
              <a:buChar char="•"/>
            </a:pPr>
            <a:r>
              <a:rPr lang="en-US" b="0" u="sng" dirty="0"/>
              <a:t>https://azure.microsoft.com/en-us/products/cache/</a:t>
            </a:r>
          </a:p>
        </p:txBody>
      </p:sp>
      <p:sp>
        <p:nvSpPr>
          <p:cNvPr id="4" name="Slide Number Placeholder 3"/>
          <p:cNvSpPr>
            <a:spLocks noGrp="1"/>
          </p:cNvSpPr>
          <p:nvPr>
            <p:ph type="sldNum" sz="quarter" idx="5"/>
          </p:nvPr>
        </p:nvSpPr>
        <p:spPr/>
        <p:txBody>
          <a:bodyPr/>
          <a:lstStyle/>
          <a:p>
            <a:fld id="{F82F69A4-58F9-44A2-B338-E0E9DD33EEFF}" type="slidenum">
              <a:rPr lang="en-US" smtClean="0"/>
              <a:t>60</a:t>
            </a:fld>
            <a:endParaRPr lang="en-US"/>
          </a:p>
        </p:txBody>
      </p:sp>
    </p:spTree>
    <p:extLst>
      <p:ext uri="{BB962C8B-B14F-4D97-AF65-F5344CB8AC3E}">
        <p14:creationId xmlns:p14="http://schemas.microsoft.com/office/powerpoint/2010/main" val="3589434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u="none" dirty="0"/>
              <a:t>Gather, store, process, analyze, and visualize data of any variety, volume, or velocity</a:t>
            </a:r>
          </a:p>
          <a:p>
            <a:endParaRPr lang="en-US" b="0" u="none" dirty="0"/>
          </a:p>
          <a:p>
            <a:pPr marL="171450" indent="-171450">
              <a:buFont typeface="Arial" panose="020B0604020202020204" pitchFamily="34" charset="0"/>
              <a:buChar char="•"/>
            </a:pPr>
            <a:r>
              <a:rPr lang="en-US" b="1" u="none" dirty="0"/>
              <a:t>Analysis Services</a:t>
            </a:r>
            <a:r>
              <a:rPr lang="en-US" b="0" u="none" dirty="0"/>
              <a:t> – Enterprise-grade analytics engine as a service</a:t>
            </a:r>
          </a:p>
          <a:p>
            <a:pPr marL="628650" lvl="1" indent="-171450">
              <a:buFont typeface="Arial" panose="020B0604020202020204" pitchFamily="34" charset="0"/>
              <a:buChar char="•"/>
            </a:pPr>
            <a:r>
              <a:rPr lang="en-US" b="0" u="none" dirty="0"/>
              <a:t>https://azure.microsoft.com/en-us/products/analysis-services/</a:t>
            </a:r>
          </a:p>
          <a:p>
            <a:pPr marL="171450" indent="-171450">
              <a:buFont typeface="Arial" panose="020B0604020202020204" pitchFamily="34" charset="0"/>
              <a:buChar char="•"/>
            </a:pPr>
            <a:r>
              <a:rPr lang="en-US" b="1" u="none" dirty="0"/>
              <a:t>Azure Purview</a:t>
            </a:r>
            <a:r>
              <a:rPr lang="en-US" b="0" u="none" dirty="0"/>
              <a:t> – Maximize business value with unified data governance</a:t>
            </a:r>
          </a:p>
          <a:p>
            <a:pPr marL="628650" lvl="1" indent="-171450">
              <a:buFont typeface="Arial" panose="020B0604020202020204" pitchFamily="34" charset="0"/>
              <a:buChar char="•"/>
            </a:pPr>
            <a:r>
              <a:rPr lang="en-US" b="0" u="none" dirty="0"/>
              <a:t>https://azure.microsoft.com/en-us/products/purview/</a:t>
            </a:r>
          </a:p>
          <a:p>
            <a:pPr marL="171450" indent="-171450">
              <a:buFont typeface="Arial" panose="020B0604020202020204" pitchFamily="34" charset="0"/>
              <a:buChar char="•"/>
            </a:pPr>
            <a:r>
              <a:rPr lang="en-US" b="1" u="none" dirty="0"/>
              <a:t>Data Catalog</a:t>
            </a:r>
            <a:r>
              <a:rPr lang="en-US" b="0" u="none" dirty="0"/>
              <a:t> – Get more value from your enterprise data assets</a:t>
            </a:r>
          </a:p>
          <a:p>
            <a:pPr marL="628650" lvl="1" indent="-171450">
              <a:buFont typeface="Arial" panose="020B0604020202020204" pitchFamily="34" charset="0"/>
              <a:buChar char="•"/>
            </a:pPr>
            <a:r>
              <a:rPr lang="en-US" b="0" u="none" dirty="0"/>
              <a:t>https://azure.microsoft.com/en-us/products/data-catalog/</a:t>
            </a:r>
          </a:p>
          <a:p>
            <a:pPr marL="171450" indent="-171450">
              <a:buFont typeface="Arial" panose="020B0604020202020204" pitchFamily="34" charset="0"/>
              <a:buChar char="•"/>
            </a:pPr>
            <a:r>
              <a:rPr lang="en-US" b="1" u="none" dirty="0"/>
              <a:t>Data Explorer</a:t>
            </a:r>
            <a:r>
              <a:rPr lang="en-US" b="0" u="none" dirty="0"/>
              <a:t> – Fast and highly scalable data exploration service</a:t>
            </a:r>
          </a:p>
          <a:p>
            <a:pPr marL="628650" lvl="1" indent="-171450">
              <a:buFont typeface="Arial" panose="020B0604020202020204" pitchFamily="34" charset="0"/>
              <a:buChar char="•"/>
            </a:pPr>
            <a:r>
              <a:rPr lang="en-US" b="0" u="none" dirty="0"/>
              <a:t>https://azure.microsoft.com/en-us/products/data-explorer/</a:t>
            </a:r>
          </a:p>
          <a:p>
            <a:pPr marL="171450" indent="-171450">
              <a:buFont typeface="Arial" panose="020B0604020202020204" pitchFamily="34" charset="0"/>
              <a:buChar char="•"/>
            </a:pPr>
            <a:r>
              <a:rPr lang="en-US" b="1" u="none" dirty="0"/>
              <a:t>Data Factory</a:t>
            </a:r>
            <a:r>
              <a:rPr lang="en-US" b="0" u="none" dirty="0"/>
              <a:t> – Hybrid data integration at enterprise scale</a:t>
            </a:r>
          </a:p>
          <a:p>
            <a:pPr marL="628650" lvl="1" indent="-171450">
              <a:buFont typeface="Arial" panose="020B0604020202020204" pitchFamily="34" charset="0"/>
              <a:buChar char="•"/>
            </a:pPr>
            <a:r>
              <a:rPr lang="en-US" b="0" u="none" dirty="0"/>
              <a:t>https://azure.microsoft.com/en-us/products/data-factory/</a:t>
            </a:r>
          </a:p>
          <a:p>
            <a:pPr marL="171450" indent="-171450">
              <a:buFont typeface="Arial" panose="020B0604020202020204" pitchFamily="34" charset="0"/>
              <a:buChar char="•"/>
            </a:pPr>
            <a:r>
              <a:rPr lang="en-US" b="1" u="none" dirty="0"/>
              <a:t>Data Lake Analytics</a:t>
            </a:r>
            <a:r>
              <a:rPr lang="en-US" b="0" u="none" dirty="0"/>
              <a:t> – Distributed analytics service that makes big data easy</a:t>
            </a:r>
          </a:p>
          <a:p>
            <a:pPr marL="628650" lvl="1" indent="-171450">
              <a:buFont typeface="Arial" panose="020B0604020202020204" pitchFamily="34" charset="0"/>
              <a:buChar char="•"/>
            </a:pPr>
            <a:r>
              <a:rPr lang="en-US" b="0" u="none" dirty="0"/>
              <a:t>https://azure.microsoft.com/en-us/products/data-lake-analytics/</a:t>
            </a:r>
          </a:p>
          <a:p>
            <a:pPr marL="171450" indent="-171450">
              <a:buFont typeface="Arial" panose="020B0604020202020204" pitchFamily="34" charset="0"/>
              <a:buChar char="•"/>
            </a:pPr>
            <a:r>
              <a:rPr lang="en-US" b="1" u="none" dirty="0"/>
              <a:t>Databricks</a:t>
            </a:r>
            <a:r>
              <a:rPr lang="en-US" b="0" u="none" dirty="0"/>
              <a:t> – Fast, easy, and collaborative Apache Spark-based analytics platform</a:t>
            </a:r>
          </a:p>
          <a:p>
            <a:pPr marL="628650" lvl="1" indent="-171450">
              <a:buFont typeface="Arial" panose="020B0604020202020204" pitchFamily="34" charset="0"/>
              <a:buChar char="•"/>
            </a:pPr>
            <a:r>
              <a:rPr lang="en-US" b="0" u="none" dirty="0"/>
              <a:t>https://azure.microsoft.com/en-us/products/databricks/</a:t>
            </a:r>
          </a:p>
          <a:p>
            <a:pPr marL="171450" indent="-171450">
              <a:buFont typeface="Arial" panose="020B0604020202020204" pitchFamily="34" charset="0"/>
              <a:buChar char="•"/>
            </a:pPr>
            <a:r>
              <a:rPr lang="en-US" b="1" u="none" dirty="0"/>
              <a:t>HDInsight</a:t>
            </a:r>
            <a:r>
              <a:rPr lang="en-US" b="0" u="none" dirty="0"/>
              <a:t> – Provision cloud Hadoop, Spark, R Server, HBase, and Storm clusters</a:t>
            </a:r>
          </a:p>
          <a:p>
            <a:pPr marL="628650" lvl="1" indent="-171450">
              <a:buFont typeface="Arial" panose="020B0604020202020204" pitchFamily="34" charset="0"/>
              <a:buChar char="•"/>
            </a:pPr>
            <a:r>
              <a:rPr lang="en-US" b="0" u="none" dirty="0"/>
              <a:t>https://azure.microsoft.com/en-us/products/hdinsight/</a:t>
            </a:r>
          </a:p>
          <a:p>
            <a:pPr marL="171450" indent="-171450">
              <a:buFont typeface="Arial" panose="020B0604020202020204" pitchFamily="34" charset="0"/>
              <a:buChar char="•"/>
            </a:pPr>
            <a:r>
              <a:rPr lang="en-US" b="1" u="none" dirty="0"/>
              <a:t>Microsoft Fabric</a:t>
            </a:r>
            <a:r>
              <a:rPr lang="en-US" b="0" u="none" dirty="0"/>
              <a:t> – Reshape how everyone accesses, manages, and acts on data and insights</a:t>
            </a:r>
          </a:p>
          <a:p>
            <a:pPr marL="628650" lvl="1" indent="-171450">
              <a:buFont typeface="Arial" panose="020B0604020202020204" pitchFamily="34" charset="0"/>
              <a:buChar char="•"/>
            </a:pPr>
            <a:r>
              <a:rPr lang="en-US" b="0" u="none" dirty="0"/>
              <a:t>https://www.microsoft.com/en-us/microsoft-fabric</a:t>
            </a:r>
          </a:p>
          <a:p>
            <a:pPr marL="171450" indent="-171450">
              <a:buFont typeface="Arial" panose="020B0604020202020204" pitchFamily="34" charset="0"/>
              <a:buChar char="•"/>
            </a:pPr>
            <a:r>
              <a:rPr lang="en-US" b="1" u="none" dirty="0"/>
              <a:t>Operator Insights</a:t>
            </a:r>
            <a:r>
              <a:rPr lang="en-US" b="0" u="none" dirty="0"/>
              <a:t> – Unified visibility into data from disaggregated networks for end-to-end analytical and business insights</a:t>
            </a:r>
          </a:p>
          <a:p>
            <a:pPr marL="628650" lvl="1" indent="-171450">
              <a:buFont typeface="Arial" panose="020B0604020202020204" pitchFamily="34" charset="0"/>
              <a:buChar char="•"/>
            </a:pPr>
            <a:r>
              <a:rPr lang="en-US" b="0" u="none" dirty="0"/>
              <a:t>https://azure.microsoft.com/en-us/products/operator-insights/</a:t>
            </a:r>
          </a:p>
          <a:p>
            <a:pPr marL="171450" indent="-171450">
              <a:buFont typeface="Arial" panose="020B0604020202020204" pitchFamily="34" charset="0"/>
              <a:buChar char="•"/>
            </a:pPr>
            <a:r>
              <a:rPr lang="en-US" b="1" u="none" dirty="0"/>
              <a:t>Power BI Embedded</a:t>
            </a:r>
            <a:r>
              <a:rPr lang="en-US" b="0" u="none" dirty="0"/>
              <a:t> – Embed fully interactive, stunning data visualizations in your applications</a:t>
            </a:r>
          </a:p>
          <a:p>
            <a:pPr marL="628650" lvl="1" indent="-171450">
              <a:buFont typeface="Arial" panose="020B0604020202020204" pitchFamily="34" charset="0"/>
              <a:buChar char="•"/>
            </a:pPr>
            <a:r>
              <a:rPr lang="en-US" b="0" u="none" dirty="0"/>
              <a:t>https://azure.microsoft.com/en-us/products/power-bi-embedded/</a:t>
            </a:r>
          </a:p>
          <a:p>
            <a:pPr marL="171450" indent="-171450">
              <a:buFont typeface="Arial" panose="020B0604020202020204" pitchFamily="34" charset="0"/>
              <a:buChar char="•"/>
            </a:pPr>
            <a:r>
              <a:rPr lang="en-US" b="1" u="none" dirty="0"/>
              <a:t>Stream Analytics</a:t>
            </a:r>
            <a:r>
              <a:rPr lang="en-US" b="0" u="none" dirty="0"/>
              <a:t> – Real-time data stream processing from millions of IoT devices</a:t>
            </a:r>
          </a:p>
          <a:p>
            <a:pPr marL="628650" lvl="1" indent="-171450">
              <a:buFont typeface="Arial" panose="020B0604020202020204" pitchFamily="34" charset="0"/>
              <a:buChar char="•"/>
            </a:pPr>
            <a:r>
              <a:rPr lang="en-US" b="0" u="none" dirty="0"/>
              <a:t>https://azure.microsoft.com/en-us/products/stream-analytics/</a:t>
            </a:r>
          </a:p>
          <a:p>
            <a:pPr marL="171450" indent="-171450">
              <a:buFont typeface="Arial" panose="020B0604020202020204" pitchFamily="34" charset="0"/>
              <a:buChar char="•"/>
            </a:pPr>
            <a:r>
              <a:rPr lang="en-US" b="1" u="none" dirty="0"/>
              <a:t>Synapse Analytics</a:t>
            </a:r>
            <a:r>
              <a:rPr lang="en-US" b="0" u="none" dirty="0"/>
              <a:t> – Limitless analytics service with unmatched time to insight</a:t>
            </a:r>
          </a:p>
          <a:p>
            <a:pPr marL="628650" lvl="1" indent="-171450">
              <a:buFont typeface="Arial" panose="020B0604020202020204" pitchFamily="34" charset="0"/>
              <a:buChar char="•"/>
            </a:pPr>
            <a:r>
              <a:rPr lang="en-US" b="0" u="none" dirty="0"/>
              <a:t>https://azure.microsoft.com/en-us/products/synapse-analytics/</a:t>
            </a:r>
          </a:p>
        </p:txBody>
      </p:sp>
      <p:sp>
        <p:nvSpPr>
          <p:cNvPr id="4" name="Slide Number Placeholder 3"/>
          <p:cNvSpPr>
            <a:spLocks noGrp="1"/>
          </p:cNvSpPr>
          <p:nvPr>
            <p:ph type="sldNum" sz="quarter" idx="5"/>
          </p:nvPr>
        </p:nvSpPr>
        <p:spPr/>
        <p:txBody>
          <a:bodyPr/>
          <a:lstStyle/>
          <a:p>
            <a:fld id="{F82F69A4-58F9-44A2-B338-E0E9DD33EEFF}" type="slidenum">
              <a:rPr lang="en-US" smtClean="0"/>
              <a:t>61</a:t>
            </a:fld>
            <a:endParaRPr lang="en-US"/>
          </a:p>
        </p:txBody>
      </p:sp>
    </p:spTree>
    <p:extLst>
      <p:ext uri="{BB962C8B-B14F-4D97-AF65-F5344CB8AC3E}">
        <p14:creationId xmlns:p14="http://schemas.microsoft.com/office/powerpoint/2010/main" val="161636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Development</a:t>
            </a:r>
            <a:endParaRPr lang="en-US" b="0" u="none" dirty="0"/>
          </a:p>
          <a:p>
            <a:r>
              <a:rPr lang="en-US" b="0" i="0" dirty="0">
                <a:solidFill>
                  <a:srgbClr val="1A1A1F"/>
                </a:solidFill>
                <a:effectLst/>
                <a:latin typeface="Segoe UI" panose="020B0502040204020203" pitchFamily="34" charset="0"/>
              </a:rPr>
              <a:t>Build, manage, and continuously deliver cloud applications—using any platform or language</a:t>
            </a:r>
          </a:p>
          <a:p>
            <a:endParaRPr lang="en-US" b="0" u="none" dirty="0"/>
          </a:p>
          <a:p>
            <a:pPr marL="171450" indent="-171450">
              <a:buFont typeface="Arial" panose="020B0604020202020204" pitchFamily="34" charset="0"/>
              <a:buChar char="•"/>
            </a:pPr>
            <a:r>
              <a:rPr lang="en-US" b="1" u="none" dirty="0"/>
              <a:t>Azure DevOps</a:t>
            </a:r>
            <a:r>
              <a:rPr lang="en-US" b="0" u="none" dirty="0"/>
              <a:t> – Services for teams to share code, track work, and ship software</a:t>
            </a:r>
          </a:p>
          <a:p>
            <a:pPr marL="628650" lvl="1" indent="-171450">
              <a:buFont typeface="Arial" panose="020B0604020202020204" pitchFamily="34" charset="0"/>
              <a:buChar char="•"/>
            </a:pPr>
            <a:r>
              <a:rPr lang="en-US" b="0" u="none" dirty="0"/>
              <a:t>https://azure.microsoft.com/services/devops</a:t>
            </a:r>
          </a:p>
          <a:p>
            <a:pPr marL="171450" indent="-171450">
              <a:buFont typeface="Arial" panose="020B0604020202020204" pitchFamily="34" charset="0"/>
              <a:buChar char="•"/>
            </a:pPr>
            <a:r>
              <a:rPr lang="en-US" b="1" u="none" dirty="0"/>
              <a:t>Visual Studio App Center</a:t>
            </a:r>
            <a:r>
              <a:rPr lang="en-US" b="0" u="none" dirty="0"/>
              <a:t> – Continuously build, test, release, and monitor your apps</a:t>
            </a:r>
          </a:p>
          <a:p>
            <a:pPr marL="628650" lvl="1" indent="-171450">
              <a:buFont typeface="Arial" panose="020B0604020202020204" pitchFamily="34" charset="0"/>
              <a:buChar char="•"/>
            </a:pPr>
            <a:r>
              <a:rPr lang="en-US" b="0" u="none" dirty="0"/>
              <a:t>https://azure.microsoft.com/en-us/products/app-center/</a:t>
            </a:r>
          </a:p>
          <a:p>
            <a:pPr marL="171450" lvl="0" indent="-171450">
              <a:buFont typeface="Arial" panose="020B0604020202020204" pitchFamily="34" charset="0"/>
              <a:buChar char="•"/>
            </a:pPr>
            <a:r>
              <a:rPr lang="en-US" b="1" u="none" dirty="0"/>
              <a:t>Managed Grafana</a:t>
            </a:r>
            <a:r>
              <a:rPr lang="en-US" b="0" u="none" dirty="0"/>
              <a:t> – Deploy Grafana dashboards as a fully managed Azure service</a:t>
            </a:r>
          </a:p>
          <a:p>
            <a:pPr marL="628650" lvl="1" indent="-171450">
              <a:buFont typeface="Arial" panose="020B0604020202020204" pitchFamily="34" charset="0"/>
              <a:buChar char="•"/>
            </a:pPr>
            <a:r>
              <a:rPr lang="en-US" b="0" u="none" dirty="0"/>
              <a:t>https://azure.microsoft.com/en-us/products/managed-grafana/</a:t>
            </a:r>
          </a:p>
          <a:p>
            <a:pPr marL="171450" lvl="0" indent="-171450">
              <a:buFont typeface="Arial" panose="020B0604020202020204" pitchFamily="34" charset="0"/>
              <a:buChar char="•"/>
            </a:pPr>
            <a:r>
              <a:rPr lang="en-US" b="1" u="none" dirty="0"/>
              <a:t>Azure Chaos Studio</a:t>
            </a:r>
            <a:r>
              <a:rPr lang="en-US" b="0" u="none" dirty="0"/>
              <a:t> – Improve application resilience by introducing faults and simulating outages</a:t>
            </a:r>
          </a:p>
          <a:p>
            <a:pPr marL="628650" lvl="1" indent="-171450">
              <a:buFont typeface="Arial" panose="020B0604020202020204" pitchFamily="34" charset="0"/>
              <a:buChar char="•"/>
            </a:pPr>
            <a:r>
              <a:rPr lang="en-US" b="0" u="none" dirty="0"/>
              <a:t>https://azure.microsoft.com/services/chaos-studio</a:t>
            </a:r>
          </a:p>
          <a:p>
            <a:pPr marL="171450" lvl="0" indent="-171450">
              <a:buFont typeface="Arial" panose="020B0604020202020204" pitchFamily="34" charset="0"/>
              <a:buChar char="•"/>
            </a:pPr>
            <a:r>
              <a:rPr lang="en-US" b="1" u="none" dirty="0"/>
              <a:t>App Configuration</a:t>
            </a:r>
            <a:r>
              <a:rPr lang="en-US" b="0" u="none" dirty="0"/>
              <a:t> – Fast, scalable parameter storage for app configuration</a:t>
            </a:r>
          </a:p>
          <a:p>
            <a:pPr marL="628650" lvl="1" indent="-171450">
              <a:buFont typeface="Arial" panose="020B0604020202020204" pitchFamily="34" charset="0"/>
              <a:buChar char="•"/>
            </a:pPr>
            <a:r>
              <a:rPr lang="en-US" b="0" u="none" dirty="0"/>
              <a:t>https://azure.microsoft.com/services/app-configuration</a:t>
            </a:r>
          </a:p>
          <a:p>
            <a:pPr marL="171450" lvl="0" indent="-171450">
              <a:buFont typeface="Arial" panose="020B0604020202020204" pitchFamily="34" charset="0"/>
              <a:buChar char="•"/>
            </a:pPr>
            <a:r>
              <a:rPr lang="en-US" b="1" u="none" dirty="0"/>
              <a:t>Deployment Environments</a:t>
            </a:r>
            <a:r>
              <a:rPr lang="en-US" b="0" u="none" dirty="0"/>
              <a:t> – Quickly spin up app infrastructure environments with project-based templates</a:t>
            </a:r>
          </a:p>
          <a:p>
            <a:pPr marL="628650" lvl="1" indent="-171450">
              <a:buFont typeface="Arial" panose="020B0604020202020204" pitchFamily="34" charset="0"/>
              <a:buChar char="•"/>
            </a:pPr>
            <a:r>
              <a:rPr lang="en-US" b="0" u="none" dirty="0"/>
              <a:t>https://azure.microsoft.com/services/deployment-environments</a:t>
            </a:r>
          </a:p>
          <a:p>
            <a:pPr marL="171450" lvl="0" indent="-171450">
              <a:buFont typeface="Arial" panose="020B0604020202020204" pitchFamily="34" charset="0"/>
              <a:buChar char="•"/>
            </a:pPr>
            <a:r>
              <a:rPr lang="en-US" b="1" u="none" dirty="0"/>
              <a:t>DevTest Labs</a:t>
            </a:r>
            <a:r>
              <a:rPr lang="en-US" b="0" u="none" dirty="0"/>
              <a:t> – Quickly create environments using reusable templates and artifacts</a:t>
            </a:r>
          </a:p>
          <a:p>
            <a:pPr marL="628650" lvl="1" indent="-171450">
              <a:buFont typeface="Arial" panose="020B0604020202020204" pitchFamily="34" charset="0"/>
              <a:buChar char="•"/>
            </a:pPr>
            <a:r>
              <a:rPr lang="en-US" b="0" u="none" dirty="0"/>
              <a:t>https://azure.microsoft.com/en-us/products/devtest-lab/</a:t>
            </a:r>
          </a:p>
          <a:p>
            <a:pPr marL="171450" lvl="0" indent="-171450">
              <a:buFont typeface="Arial" panose="020B0604020202020204" pitchFamily="34" charset="0"/>
              <a:buChar char="•"/>
            </a:pPr>
            <a:r>
              <a:rPr lang="en-US" b="1" u="none" dirty="0"/>
              <a:t>Load Testing</a:t>
            </a:r>
            <a:r>
              <a:rPr lang="en-US" b="0" u="none" dirty="0"/>
              <a:t> – Optimize app performance with high-scale load testing</a:t>
            </a:r>
          </a:p>
          <a:p>
            <a:pPr marL="628650" lvl="1" indent="-171450">
              <a:buFont typeface="Arial" panose="020B0604020202020204" pitchFamily="34" charset="0"/>
              <a:buChar char="•"/>
            </a:pPr>
            <a:r>
              <a:rPr lang="en-US" b="0" u="none" dirty="0"/>
              <a:t>https://azure.microsoft.com/en-us/products/load-testing/</a:t>
            </a:r>
          </a:p>
          <a:p>
            <a:pPr marL="171450" lvl="0" indent="-171450">
              <a:buFont typeface="Arial" panose="020B0604020202020204" pitchFamily="34" charset="0"/>
              <a:buChar char="•"/>
            </a:pPr>
            <a:r>
              <a:rPr lang="en-US" b="1" u="none" dirty="0"/>
              <a:t>Lab Services</a:t>
            </a:r>
            <a:r>
              <a:rPr lang="en-US" b="0" u="none" dirty="0"/>
              <a:t> – Set up labs for classrooms, trials, development and testing, and other scenarios</a:t>
            </a:r>
          </a:p>
          <a:p>
            <a:pPr marL="628650" lvl="1" indent="-171450">
              <a:buFont typeface="Arial" panose="020B0604020202020204" pitchFamily="34" charset="0"/>
              <a:buChar char="•"/>
            </a:pPr>
            <a:r>
              <a:rPr lang="en-US" b="0" u="none" dirty="0"/>
              <a:t>https://azure.microsoft.com/services/lab-services</a:t>
            </a:r>
          </a:p>
          <a:p>
            <a:pPr marL="171450" lvl="0" indent="-171450">
              <a:buFont typeface="Arial" panose="020B0604020202020204" pitchFamily="34" charset="0"/>
              <a:buChar char="•"/>
            </a:pPr>
            <a:r>
              <a:rPr lang="en-US" b="1" u="none" dirty="0" err="1"/>
              <a:t>SingalR</a:t>
            </a:r>
            <a:r>
              <a:rPr lang="en-US" b="1" u="none" dirty="0"/>
              <a:t> Service</a:t>
            </a:r>
            <a:r>
              <a:rPr lang="en-US" b="0" u="none" dirty="0"/>
              <a:t> – Add real-time web functionalities easily</a:t>
            </a:r>
          </a:p>
          <a:p>
            <a:pPr marL="628650" lvl="1" indent="-171450">
              <a:buFont typeface="Arial" panose="020B0604020202020204" pitchFamily="34" charset="0"/>
              <a:buChar char="•"/>
            </a:pPr>
            <a:r>
              <a:rPr lang="en-US" b="0" u="none" dirty="0"/>
              <a:t>https://azure.microsoft.com/services/signalr-service</a:t>
            </a:r>
          </a:p>
          <a:p>
            <a:pPr marL="171450" lvl="0" indent="-171450">
              <a:buFont typeface="Arial" panose="020B0604020202020204" pitchFamily="34" charset="0"/>
              <a:buChar char="•"/>
            </a:pPr>
            <a:r>
              <a:rPr lang="en-US" b="1" u="none" dirty="0"/>
              <a:t>Azure Spring Apps</a:t>
            </a:r>
            <a:r>
              <a:rPr lang="en-US" b="0" u="none" dirty="0"/>
              <a:t> – A fully managed Spring Cloud service, built and operated with Pivotal</a:t>
            </a:r>
          </a:p>
          <a:p>
            <a:pPr marL="628650" lvl="1" indent="-171450">
              <a:buFont typeface="Arial" panose="020B0604020202020204" pitchFamily="34" charset="0"/>
              <a:buChar char="•"/>
            </a:pPr>
            <a:r>
              <a:rPr lang="en-US" b="0" u="none" dirty="0"/>
              <a:t>https://azure.microsoft.com/en-us/products/spring-apps/</a:t>
            </a:r>
          </a:p>
          <a:p>
            <a:pPr marL="171450" lvl="0" indent="-171450">
              <a:buFont typeface="Arial" panose="020B0604020202020204" pitchFamily="34" charset="0"/>
              <a:buChar char="•"/>
            </a:pPr>
            <a:r>
              <a:rPr lang="en-US" b="1" u="none" dirty="0"/>
              <a:t>Microsoft Dev Box</a:t>
            </a:r>
            <a:r>
              <a:rPr lang="en-US" b="0" u="none" dirty="0"/>
              <a:t> – Streamline development with secure, ready-to-code workstations in the cloud</a:t>
            </a:r>
          </a:p>
          <a:p>
            <a:pPr marL="628650" lvl="1" indent="-171450">
              <a:buFont typeface="Arial" panose="020B0604020202020204" pitchFamily="34" charset="0"/>
              <a:buChar char="•"/>
            </a:pPr>
            <a:r>
              <a:rPr lang="en-US" b="0" u="none" dirty="0"/>
              <a:t>https://azure.microsoft.com/services/dev-box</a:t>
            </a:r>
          </a:p>
        </p:txBody>
      </p:sp>
      <p:sp>
        <p:nvSpPr>
          <p:cNvPr id="4" name="Slide Number Placeholder 3"/>
          <p:cNvSpPr>
            <a:spLocks noGrp="1"/>
          </p:cNvSpPr>
          <p:nvPr>
            <p:ph type="sldNum" sz="quarter" idx="5"/>
          </p:nvPr>
        </p:nvSpPr>
        <p:spPr/>
        <p:txBody>
          <a:bodyPr/>
          <a:lstStyle/>
          <a:p>
            <a:fld id="{F82F69A4-58F9-44A2-B338-E0E9DD33EEFF}" type="slidenum">
              <a:rPr lang="en-US" smtClean="0"/>
              <a:t>62</a:t>
            </a:fld>
            <a:endParaRPr lang="en-US"/>
          </a:p>
        </p:txBody>
      </p:sp>
    </p:spTree>
    <p:extLst>
      <p:ext uri="{BB962C8B-B14F-4D97-AF65-F5344CB8AC3E}">
        <p14:creationId xmlns:p14="http://schemas.microsoft.com/office/powerpoint/2010/main" val="4277397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i="0" dirty="0">
                <a:solidFill>
                  <a:srgbClr val="1A1A1F"/>
                </a:solidFill>
                <a:effectLst/>
                <a:latin typeface="Segoe UI" panose="020B0502040204020203" pitchFamily="34" charset="0"/>
              </a:rPr>
              <a:t>Seamlessly integrate on-premises and cloud-based applications, data, and processes across your enterprise</a:t>
            </a:r>
          </a:p>
          <a:p>
            <a:endParaRPr lang="en-US" b="0" u="none" dirty="0"/>
          </a:p>
          <a:p>
            <a:pPr marL="171450" indent="-171450">
              <a:buFont typeface="Arial" panose="020B0604020202020204" pitchFamily="34" charset="0"/>
              <a:buChar char="•"/>
            </a:pPr>
            <a:r>
              <a:rPr lang="en-US" b="1" u="none" dirty="0"/>
              <a:t>Event Hubs</a:t>
            </a:r>
            <a:r>
              <a:rPr lang="en-US" b="0" u="none" dirty="0"/>
              <a:t> – Receive telemetry from millions of devices</a:t>
            </a:r>
          </a:p>
          <a:p>
            <a:pPr marL="628650" lvl="1" indent="-171450">
              <a:buFont typeface="Arial" panose="020B0604020202020204" pitchFamily="34" charset="0"/>
              <a:buChar char="•"/>
            </a:pPr>
            <a:r>
              <a:rPr lang="en-US" b="0" u="none" dirty="0"/>
              <a:t>https://azure.microsoft.com/services/event-hubs</a:t>
            </a:r>
          </a:p>
          <a:p>
            <a:pPr marL="171450" lvl="0" indent="-171450">
              <a:buFont typeface="Arial" panose="020B0604020202020204" pitchFamily="34" charset="0"/>
              <a:buChar char="•"/>
            </a:pPr>
            <a:r>
              <a:rPr lang="en-US" b="1" u="none" dirty="0"/>
              <a:t>Service Bus</a:t>
            </a:r>
            <a:r>
              <a:rPr lang="en-US" b="0" u="none" dirty="0"/>
              <a:t> – Connect across private and public cloud environments</a:t>
            </a:r>
          </a:p>
          <a:p>
            <a:pPr marL="628650" lvl="1" indent="-171450">
              <a:buFont typeface="Arial" panose="020B0604020202020204" pitchFamily="34" charset="0"/>
              <a:buChar char="•"/>
            </a:pPr>
            <a:r>
              <a:rPr lang="en-US" b="0" u="none" dirty="0"/>
              <a:t>https://azure.microsoft.com/en-us/products/service-bus/</a:t>
            </a:r>
          </a:p>
          <a:p>
            <a:pPr marL="171450" lvl="0" indent="-171450">
              <a:buFont typeface="Arial" panose="020B0604020202020204" pitchFamily="34" charset="0"/>
              <a:buChar char="•"/>
            </a:pPr>
            <a:r>
              <a:rPr lang="en-US" b="1" u="none" dirty="0"/>
              <a:t>Web </a:t>
            </a:r>
            <a:r>
              <a:rPr lang="en-US" b="1" u="none" dirty="0" err="1"/>
              <a:t>PubSub</a:t>
            </a:r>
            <a:r>
              <a:rPr lang="en-US" b="0" u="none" dirty="0"/>
              <a:t> – Easily build real-time messaging web applications using </a:t>
            </a:r>
            <a:r>
              <a:rPr lang="en-US" b="0" u="none" dirty="0" err="1"/>
              <a:t>WebSockets</a:t>
            </a:r>
            <a:r>
              <a:rPr lang="en-US" b="0" u="none" dirty="0"/>
              <a:t> and the publish-subscribe pattern</a:t>
            </a:r>
          </a:p>
          <a:p>
            <a:pPr marL="628650" lvl="1" indent="-171450">
              <a:buFont typeface="Arial" panose="020B0604020202020204" pitchFamily="34" charset="0"/>
              <a:buChar char="•"/>
            </a:pPr>
            <a:r>
              <a:rPr lang="en-US" b="0" u="none" dirty="0"/>
              <a:t>https://azure.microsoft.com/en-us/products/web-pubsub/</a:t>
            </a:r>
          </a:p>
          <a:p>
            <a:pPr marL="171450" lvl="0" indent="-171450">
              <a:buFont typeface="Arial" panose="020B0604020202020204" pitchFamily="34" charset="0"/>
              <a:buChar char="•"/>
            </a:pPr>
            <a:r>
              <a:rPr lang="en-US" b="1" u="none" dirty="0"/>
              <a:t>Notification Hub</a:t>
            </a:r>
            <a:r>
              <a:rPr lang="en-US" b="0" u="none" dirty="0"/>
              <a:t> – Send push notifications to any platform from any back end</a:t>
            </a:r>
          </a:p>
          <a:p>
            <a:pPr marL="628650" lvl="1" indent="-171450">
              <a:buFont typeface="Arial" panose="020B0604020202020204" pitchFamily="34" charset="0"/>
              <a:buChar char="•"/>
            </a:pPr>
            <a:r>
              <a:rPr lang="en-US" b="0" u="none" dirty="0"/>
              <a:t>https://azure.microsoft.com/services/notification-hubs</a:t>
            </a:r>
          </a:p>
          <a:p>
            <a:pPr marL="171450" lvl="0" indent="-171450">
              <a:buFont typeface="Arial" panose="020B0604020202020204" pitchFamily="34" charset="0"/>
              <a:buChar char="•"/>
            </a:pPr>
            <a:r>
              <a:rPr lang="en-US" b="1" u="none" dirty="0"/>
              <a:t>Event Grid</a:t>
            </a:r>
            <a:r>
              <a:rPr lang="en-US" b="0" u="none" dirty="0"/>
              <a:t> – Get reliable event delivery at massive scale</a:t>
            </a:r>
          </a:p>
          <a:p>
            <a:pPr marL="628650" lvl="1" indent="-171450">
              <a:buFont typeface="Arial" panose="020B0604020202020204" pitchFamily="34" charset="0"/>
              <a:buChar char="•"/>
            </a:pPr>
            <a:r>
              <a:rPr lang="en-US" b="0" u="none" dirty="0"/>
              <a:t>https://azure.microsoft.com/services/event-grid</a:t>
            </a:r>
          </a:p>
          <a:p>
            <a:pPr marL="171450" lvl="0" indent="-171450">
              <a:buFont typeface="Arial" panose="020B0604020202020204" pitchFamily="34" charset="0"/>
              <a:buChar char="•"/>
            </a:pPr>
            <a:r>
              <a:rPr lang="en-US" b="1" u="none" dirty="0"/>
              <a:t>Logic Apps</a:t>
            </a:r>
            <a:r>
              <a:rPr lang="en-US" b="0" u="none" dirty="0"/>
              <a:t> – Automate the access and use of data across clouds without writing code</a:t>
            </a:r>
          </a:p>
          <a:p>
            <a:pPr marL="628650" lvl="1" indent="-171450">
              <a:buFont typeface="Arial" panose="020B0604020202020204" pitchFamily="34" charset="0"/>
              <a:buChar char="•"/>
            </a:pPr>
            <a:r>
              <a:rPr lang="en-US" b="0" u="none" dirty="0"/>
              <a:t>https://azure.microsoft.com/services/logic-apps</a:t>
            </a:r>
          </a:p>
          <a:p>
            <a:pPr marL="171450" lvl="0" indent="-171450">
              <a:buFont typeface="Arial" panose="020B0604020202020204" pitchFamily="34" charset="0"/>
              <a:buChar char="•"/>
            </a:pPr>
            <a:r>
              <a:rPr lang="en-US" b="1" u="none" dirty="0"/>
              <a:t>API Management</a:t>
            </a:r>
            <a:r>
              <a:rPr lang="en-US" b="0" u="none" dirty="0"/>
              <a:t> – Publish APIs to developers, partners, and employees securely and at scale</a:t>
            </a:r>
          </a:p>
          <a:p>
            <a:pPr marL="628650" lvl="1" indent="-171450">
              <a:buFont typeface="Arial" panose="020B0604020202020204" pitchFamily="34" charset="0"/>
              <a:buChar char="•"/>
            </a:pPr>
            <a:r>
              <a:rPr lang="en-US" b="0" u="none" dirty="0"/>
              <a:t>https://azure.microsoft.com/services/api-management</a:t>
            </a:r>
          </a:p>
          <a:p>
            <a:pPr marL="171450" lvl="0" indent="-171450">
              <a:buFont typeface="Arial" panose="020B0604020202020204" pitchFamily="34" charset="0"/>
              <a:buChar char="•"/>
            </a:pPr>
            <a:r>
              <a:rPr lang="en-US" b="1" u="none" dirty="0"/>
              <a:t>Energy Data Manager</a:t>
            </a:r>
            <a:r>
              <a:rPr lang="en-US" b="0" u="none" dirty="0"/>
              <a:t> – Fully managed enterprise-grade OSDU Data Platform</a:t>
            </a:r>
          </a:p>
          <a:p>
            <a:pPr marL="628650" lvl="1" indent="-171450">
              <a:buFont typeface="Arial" panose="020B0604020202020204" pitchFamily="34" charset="0"/>
              <a:buChar char="•"/>
            </a:pPr>
            <a:r>
              <a:rPr lang="en-US" b="0" u="none" dirty="0"/>
              <a:t>https://azure.microsoft.com/products/energy-data-services/</a:t>
            </a:r>
          </a:p>
          <a:p>
            <a:pPr marL="171450" lvl="0" indent="-171450">
              <a:buFont typeface="Arial" panose="020B0604020202020204" pitchFamily="34" charset="0"/>
              <a:buChar char="•"/>
            </a:pPr>
            <a:r>
              <a:rPr lang="en-US" b="1" u="none" dirty="0"/>
              <a:t>Health Data Services</a:t>
            </a:r>
            <a:r>
              <a:rPr lang="en-US" b="0" u="none" dirty="0"/>
              <a:t> – Unify and manage health data and protected health information (PHI) in the cloud</a:t>
            </a:r>
          </a:p>
          <a:p>
            <a:pPr marL="628650" lvl="1" indent="-171450">
              <a:buFont typeface="Arial" panose="020B0604020202020204" pitchFamily="34" charset="0"/>
              <a:buChar char="•"/>
            </a:pPr>
            <a:r>
              <a:rPr lang="en-US" b="0" u="none" dirty="0"/>
              <a:t>https://azure.microsoft.com/products/health-data-services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63</a:t>
            </a:fld>
            <a:endParaRPr lang="en-US"/>
          </a:p>
        </p:txBody>
      </p:sp>
    </p:spTree>
    <p:extLst>
      <p:ext uri="{BB962C8B-B14F-4D97-AF65-F5344CB8AC3E}">
        <p14:creationId xmlns:p14="http://schemas.microsoft.com/office/powerpoint/2010/main" val="1060120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i="0" dirty="0">
                <a:solidFill>
                  <a:srgbClr val="1A1A1F"/>
                </a:solidFill>
                <a:effectLst/>
                <a:latin typeface="Segoe UI" panose="020B0502040204020203" pitchFamily="34" charset="0"/>
              </a:rPr>
              <a:t>Deliver high-quality video content anywhere, any time, and on any device</a:t>
            </a:r>
          </a:p>
          <a:p>
            <a:endParaRPr lang="en-US" b="0" u="none" dirty="0"/>
          </a:p>
          <a:p>
            <a:pPr marL="171450" indent="-171450">
              <a:buFont typeface="Arial" panose="020B0604020202020204" pitchFamily="34" charset="0"/>
              <a:buChar char="•"/>
            </a:pPr>
            <a:r>
              <a:rPr lang="en-US" b="1" u="none" dirty="0"/>
              <a:t>Azure CDN</a:t>
            </a:r>
            <a:r>
              <a:rPr lang="en-US" b="0" u="none" dirty="0"/>
              <a:t> – Ensure secure, reliable content delivery with broad global reach</a:t>
            </a:r>
          </a:p>
          <a:p>
            <a:pPr marL="628650" lvl="1" indent="-171450">
              <a:buFont typeface="Arial" panose="020B0604020202020204" pitchFamily="34" charset="0"/>
              <a:buChar char="•"/>
            </a:pPr>
            <a:r>
              <a:rPr lang="en-US" b="0" u="none" dirty="0"/>
              <a:t>https://azure.microsoft.com/services/cdn</a:t>
            </a:r>
          </a:p>
          <a:p>
            <a:pPr marL="171450" lvl="0" indent="-171450">
              <a:buFont typeface="Arial" panose="020B0604020202020204" pitchFamily="34" charset="0"/>
              <a:buChar char="•"/>
            </a:pPr>
            <a:r>
              <a:rPr lang="en-US" b="1" u="none" dirty="0"/>
              <a:t>Media Services</a:t>
            </a:r>
            <a:r>
              <a:rPr lang="en-US" b="0" u="none" dirty="0"/>
              <a:t> – Encode, store, and stream video and audio at scale</a:t>
            </a:r>
          </a:p>
          <a:p>
            <a:pPr marL="628650" lvl="1" indent="-171450">
              <a:buFont typeface="Arial" panose="020B0604020202020204" pitchFamily="34" charset="0"/>
              <a:buChar char="•"/>
            </a:pPr>
            <a:r>
              <a:rPr lang="en-US" b="0" u="none" dirty="0"/>
              <a:t>https://azure.microsoft.com/services/media-services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64</a:t>
            </a:fld>
            <a:endParaRPr lang="en-US"/>
          </a:p>
        </p:txBody>
      </p:sp>
    </p:spTree>
    <p:extLst>
      <p:ext uri="{BB962C8B-B14F-4D97-AF65-F5344CB8AC3E}">
        <p14:creationId xmlns:p14="http://schemas.microsoft.com/office/powerpoint/2010/main" val="1909639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Communications</a:t>
            </a:r>
            <a:endParaRPr lang="en-US" b="0" u="none" dirty="0"/>
          </a:p>
          <a:p>
            <a:endParaRPr lang="en-US" b="0" u="none" dirty="0"/>
          </a:p>
          <a:p>
            <a:pPr marL="171450" indent="-171450">
              <a:buFont typeface="Arial" panose="020B0604020202020204" pitchFamily="34" charset="0"/>
              <a:buChar char="•"/>
            </a:pPr>
            <a:r>
              <a:rPr lang="en-US" b="1" u="none" dirty="0"/>
              <a:t>Azure Communications Gateway</a:t>
            </a:r>
            <a:r>
              <a:rPr lang="en-US" b="0" u="none" dirty="0"/>
              <a:t> – Rapidly connect your fixed and mobile networks with Microsoft Teams</a:t>
            </a:r>
          </a:p>
          <a:p>
            <a:pPr marL="628650" lvl="1" indent="-171450">
              <a:buFont typeface="Arial" panose="020B0604020202020204" pitchFamily="34" charset="0"/>
              <a:buChar char="•"/>
            </a:pPr>
            <a:r>
              <a:rPr lang="en-US" b="0" u="none" dirty="0"/>
              <a:t>https://azure.microsoft.com/products/communications-gateway/</a:t>
            </a:r>
          </a:p>
          <a:p>
            <a:pPr marL="171450" lvl="0" indent="-171450">
              <a:buFont typeface="Arial" panose="020B0604020202020204" pitchFamily="34" charset="0"/>
              <a:buChar char="•"/>
            </a:pPr>
            <a:r>
              <a:rPr lang="en-US" b="1" u="none" dirty="0"/>
              <a:t>Communication Services</a:t>
            </a:r>
            <a:r>
              <a:rPr lang="en-US" b="0" u="none" dirty="0"/>
              <a:t> – Build rich communication experiences with the same secure platform used by Microsoft Teams</a:t>
            </a:r>
          </a:p>
          <a:p>
            <a:pPr marL="628650" lvl="1" indent="-171450">
              <a:buFont typeface="Arial" panose="020B0604020202020204" pitchFamily="34" charset="0"/>
              <a:buChar char="•"/>
            </a:pPr>
            <a:r>
              <a:rPr lang="en-US" b="0" u="none" dirty="0"/>
              <a:t>https://azure.microsoft.com/services/communication-services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65</a:t>
            </a:fld>
            <a:endParaRPr lang="en-US"/>
          </a:p>
        </p:txBody>
      </p:sp>
    </p:spTree>
    <p:extLst>
      <p:ext uri="{BB962C8B-B14F-4D97-AF65-F5344CB8AC3E}">
        <p14:creationId xmlns:p14="http://schemas.microsoft.com/office/powerpoint/2010/main" val="2294833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IoT</a:t>
            </a:r>
            <a:endParaRPr lang="en-US" b="0" u="none" dirty="0"/>
          </a:p>
          <a:p>
            <a:r>
              <a:rPr lang="en-US" b="0" i="0" dirty="0">
                <a:solidFill>
                  <a:srgbClr val="1A1A1F"/>
                </a:solidFill>
                <a:effectLst/>
                <a:latin typeface="Segoe UI" panose="020B0502040204020203" pitchFamily="34" charset="0"/>
              </a:rPr>
              <a:t>Connect assets or environments, discover insights, and drive informed actions to transform your business</a:t>
            </a:r>
          </a:p>
          <a:p>
            <a:endParaRPr lang="en-US" b="0" u="none" dirty="0"/>
          </a:p>
          <a:p>
            <a:pPr marL="171450" indent="-171450">
              <a:buFont typeface="Arial" panose="020B0604020202020204" pitchFamily="34" charset="0"/>
              <a:buChar char="•"/>
            </a:pPr>
            <a:r>
              <a:rPr lang="en-US" b="1" u="none" dirty="0"/>
              <a:t>IoT Hub</a:t>
            </a:r>
            <a:r>
              <a:rPr lang="en-US" b="0" u="none" dirty="0"/>
              <a:t> – Connect, monitor, and manage billions of IoT assets</a:t>
            </a:r>
          </a:p>
          <a:p>
            <a:pPr marL="628650" lvl="1" indent="-171450">
              <a:buFont typeface="Arial" panose="020B0604020202020204" pitchFamily="34" charset="0"/>
              <a:buChar char="•"/>
            </a:pPr>
            <a:r>
              <a:rPr lang="en-US" b="0" u="none" dirty="0"/>
              <a:t>https://azure.microsoft.com/en-us/products/iot-hub/</a:t>
            </a:r>
          </a:p>
          <a:p>
            <a:pPr marL="171450" lvl="0" indent="-171450">
              <a:buFont typeface="Arial" panose="020B0604020202020204" pitchFamily="34" charset="0"/>
              <a:buChar char="•"/>
            </a:pPr>
            <a:r>
              <a:rPr lang="en-US" b="1" u="none" dirty="0"/>
              <a:t>IoT Central</a:t>
            </a:r>
            <a:r>
              <a:rPr lang="en-US" b="0" u="none" dirty="0"/>
              <a:t> – Experience the simplicity of SaaS for IoT, with no cloud expertise required</a:t>
            </a:r>
          </a:p>
          <a:p>
            <a:pPr marL="628650" lvl="1" indent="-171450">
              <a:buFont typeface="Arial" panose="020B0604020202020204" pitchFamily="34" charset="0"/>
              <a:buChar char="•"/>
            </a:pPr>
            <a:r>
              <a:rPr lang="en-US" b="0" u="none" dirty="0"/>
              <a:t>https://azure.microsoft.com/en-us/products/iot-central/</a:t>
            </a:r>
          </a:p>
          <a:p>
            <a:pPr marL="171450" lvl="0" indent="-171450">
              <a:buFont typeface="Arial" panose="020B0604020202020204" pitchFamily="34" charset="0"/>
              <a:buChar char="•"/>
            </a:pPr>
            <a:r>
              <a:rPr lang="en-US" b="1" u="none" dirty="0"/>
              <a:t>IoT Edge</a:t>
            </a:r>
            <a:r>
              <a:rPr lang="en-US" b="0" u="none" dirty="0"/>
              <a:t> – Extend cloud intelligence and analytics to edge devices</a:t>
            </a:r>
          </a:p>
          <a:p>
            <a:pPr marL="628650" lvl="1" indent="-171450">
              <a:buFont typeface="Arial" panose="020B0604020202020204" pitchFamily="34" charset="0"/>
              <a:buChar char="•"/>
            </a:pPr>
            <a:r>
              <a:rPr lang="en-US" b="0" u="none" dirty="0"/>
              <a:t>https://azure.microsoft.com/en-us/products/iot-edge/</a:t>
            </a:r>
          </a:p>
          <a:p>
            <a:pPr marL="171450" lvl="0" indent="-171450">
              <a:buFont typeface="Arial" panose="020B0604020202020204" pitchFamily="34" charset="0"/>
              <a:buChar char="•"/>
            </a:pPr>
            <a:r>
              <a:rPr lang="en-US" b="1" u="none" dirty="0"/>
              <a:t>Azure Sphere</a:t>
            </a:r>
            <a:r>
              <a:rPr lang="en-US" b="0" u="none" dirty="0"/>
              <a:t> – Securely connect MCU-powered devices from the silicon to the cloud</a:t>
            </a:r>
            <a:endParaRPr lang="en-US" b="1" u="none" dirty="0"/>
          </a:p>
          <a:p>
            <a:pPr marL="628650" lvl="1" indent="-171450">
              <a:buFont typeface="Arial" panose="020B0604020202020204" pitchFamily="34" charset="0"/>
              <a:buChar char="•"/>
            </a:pPr>
            <a:r>
              <a:rPr lang="en-US" b="0" u="none" dirty="0"/>
              <a:t>https://azure.microsoft.com/en-us/products/azure-sphere/</a:t>
            </a:r>
          </a:p>
          <a:p>
            <a:pPr marL="171450" lvl="0" indent="-171450">
              <a:buFont typeface="Arial" panose="020B0604020202020204" pitchFamily="34" charset="0"/>
              <a:buChar char="•"/>
            </a:pPr>
            <a:r>
              <a:rPr lang="en-US" b="1" u="none" dirty="0"/>
              <a:t>Digital Twins</a:t>
            </a:r>
            <a:r>
              <a:rPr lang="en-US" b="0" u="none" dirty="0"/>
              <a:t> – Build next-generation IoT spatial intelligence solutions</a:t>
            </a:r>
            <a:endParaRPr lang="en-US" b="1" u="none" dirty="0"/>
          </a:p>
          <a:p>
            <a:pPr marL="628650" lvl="1" indent="-171450">
              <a:buFont typeface="Arial" panose="020B0604020202020204" pitchFamily="34" charset="0"/>
              <a:buChar char="•"/>
            </a:pPr>
            <a:r>
              <a:rPr lang="en-US" b="0" u="none" dirty="0"/>
              <a:t>https://azure.microsoft.com/services/digital-twins</a:t>
            </a:r>
          </a:p>
          <a:p>
            <a:pPr marL="171450" lvl="0" indent="-171450">
              <a:buFont typeface="Arial" panose="020B0604020202020204" pitchFamily="34" charset="0"/>
              <a:buChar char="•"/>
            </a:pPr>
            <a:r>
              <a:rPr lang="en-US" b="1" u="none" dirty="0"/>
              <a:t>Defender for IoT</a:t>
            </a:r>
            <a:r>
              <a:rPr lang="en-US" b="0" u="none" dirty="0"/>
              <a:t> – Unified threat protection for all your IoT/OT devices</a:t>
            </a:r>
          </a:p>
          <a:p>
            <a:pPr marL="628650" lvl="1" indent="-171450">
              <a:buFont typeface="Arial" panose="020B0604020202020204" pitchFamily="34" charset="0"/>
              <a:buChar char="•"/>
            </a:pPr>
            <a:r>
              <a:rPr lang="en-US" b="0" u="none" dirty="0"/>
              <a:t>https://azure.microsoft.com/en-us/products/iot-defender/</a:t>
            </a:r>
          </a:p>
          <a:p>
            <a:pPr marL="171450" lvl="0" indent="-171450">
              <a:buFont typeface="Arial" panose="020B0604020202020204" pitchFamily="34" charset="0"/>
              <a:buChar char="•"/>
            </a:pPr>
            <a:r>
              <a:rPr lang="en-US" b="1" u="none" dirty="0"/>
              <a:t>Azure Maps</a:t>
            </a:r>
            <a:r>
              <a:rPr lang="en-US" b="0" u="none" dirty="0"/>
              <a:t> – Simple and secure location APIs provide geospatial context to data</a:t>
            </a:r>
          </a:p>
          <a:p>
            <a:pPr marL="628650" lvl="1" indent="-171450">
              <a:buFont typeface="Arial" panose="020B0604020202020204" pitchFamily="34" charset="0"/>
              <a:buChar char="•"/>
            </a:pPr>
            <a:r>
              <a:rPr lang="en-US" b="0" u="none" dirty="0"/>
              <a:t>https://azure.microsoft.com/en-us/products/azure-maps/</a:t>
            </a:r>
          </a:p>
        </p:txBody>
      </p:sp>
      <p:sp>
        <p:nvSpPr>
          <p:cNvPr id="4" name="Slide Number Placeholder 3"/>
          <p:cNvSpPr>
            <a:spLocks noGrp="1"/>
          </p:cNvSpPr>
          <p:nvPr>
            <p:ph type="sldNum" sz="quarter" idx="5"/>
          </p:nvPr>
        </p:nvSpPr>
        <p:spPr/>
        <p:txBody>
          <a:bodyPr/>
          <a:lstStyle/>
          <a:p>
            <a:fld id="{F82F69A4-58F9-44A2-B338-E0E9DD33EEFF}" type="slidenum">
              <a:rPr lang="en-US" smtClean="0"/>
              <a:t>66</a:t>
            </a:fld>
            <a:endParaRPr lang="en-US"/>
          </a:p>
        </p:txBody>
      </p:sp>
    </p:spTree>
    <p:extLst>
      <p:ext uri="{BB962C8B-B14F-4D97-AF65-F5344CB8AC3E}">
        <p14:creationId xmlns:p14="http://schemas.microsoft.com/office/powerpoint/2010/main" val="2561442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AI and Machine Learning</a:t>
            </a:r>
            <a:endParaRPr lang="en-US" b="0" u="none" dirty="0"/>
          </a:p>
          <a:p>
            <a:r>
              <a:rPr lang="en-US" b="0" i="0" dirty="0">
                <a:solidFill>
                  <a:srgbClr val="1A1A1F"/>
                </a:solidFill>
                <a:effectLst/>
                <a:latin typeface="Segoe UI" panose="020B0502040204020203" pitchFamily="34" charset="0"/>
              </a:rPr>
              <a:t>Create the next generation of applications using artificial intelligence capabilities for any developer and any scenario</a:t>
            </a:r>
          </a:p>
          <a:p>
            <a:endParaRPr lang="en-US" b="0" u="none" dirty="0"/>
          </a:p>
          <a:p>
            <a:pPr marL="171450" indent="-171450">
              <a:buFont typeface="Arial" panose="020B0604020202020204" pitchFamily="34" charset="0"/>
              <a:buChar char="•"/>
            </a:pPr>
            <a:r>
              <a:rPr lang="en-US" b="1" u="none" dirty="0"/>
              <a:t>Machine Learning</a:t>
            </a:r>
            <a:r>
              <a:rPr lang="en-US" b="0" u="none" dirty="0"/>
              <a:t> – Bring AI to everyone with an end-to-end scalable, trusted platform with experimentation and model management</a:t>
            </a:r>
          </a:p>
          <a:p>
            <a:pPr marL="628650" lvl="1" indent="-171450">
              <a:buFont typeface="Arial" panose="020B0604020202020204" pitchFamily="34" charset="0"/>
              <a:buChar char="•"/>
            </a:pPr>
            <a:r>
              <a:rPr lang="en-US" b="0" u="none" dirty="0"/>
              <a:t>https://azure.microsoft.com/en-us/products/machine-learning/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Cognitive Services</a:t>
            </a:r>
            <a:r>
              <a:rPr lang="en-US" b="0" u="none" dirty="0"/>
              <a:t> – Add smart API capabilities to enable contextual interactions includes search, vision, speech, language, translator, documents, bots, audio and video, decision, metrics advisor, and immersive reader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https://azure.microsoft.com/en-us/products/ai-services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Cognitive Search</a:t>
            </a:r>
            <a:r>
              <a:rPr lang="en-US" b="0" u="none" dirty="0"/>
              <a:t> – Bring AI-powered cloud search to your mobile and web apps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https://go.microsoft.com/fwlink/?linkid=2246824</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Vision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Azure AI Vision</a:t>
            </a:r>
            <a:r>
              <a:rPr lang="en-US" b="0" u="none" dirty="0"/>
              <a:t> – Identify and analyze content within images and videos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https://go.microsoft.com/fwlink/?linkid=2247107</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Azure AI Custom Vision</a:t>
            </a:r>
            <a:r>
              <a:rPr lang="en-US" b="0" u="none" dirty="0"/>
              <a:t> – Customize image recognition to fit your business needs</a:t>
            </a:r>
            <a:endParaRPr lang="en-US" b="1" u="none" dirty="0"/>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https://go.microsoft.com/fwlink/?linkid=2247210</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Speech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Speech to text</a:t>
            </a:r>
            <a:r>
              <a:rPr lang="en-US" b="0" u="none" dirty="0"/>
              <a:t> – Transcribe audible speech into readable, searchable text</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https://go.microsoft.com/fwlink/?linkid=2247111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Text to speech</a:t>
            </a:r>
            <a:r>
              <a:rPr lang="en-US" b="0" u="none" dirty="0"/>
              <a:t> – Convert text to lifelike speech for more natural interfaces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https://go.microsoft.com/fwlink/?linkid=2247211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Speech translation</a:t>
            </a:r>
            <a:r>
              <a:rPr lang="en-US" b="0" u="none" dirty="0"/>
              <a:t> – Integrate real-time speech translation into your apps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https://go.microsoft.com/fwlink/?linkid=2247007</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Speaker recognition</a:t>
            </a:r>
            <a:r>
              <a:rPr lang="en-US" b="0" u="none" dirty="0"/>
              <a:t> – Identify and verify the people speaking based on audio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Language</a:t>
            </a:r>
            <a:r>
              <a:rPr lang="en-US" b="0" u="none" dirty="0"/>
              <a:t> – Understand conversations and understand text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Entity recognition</a:t>
            </a:r>
            <a:r>
              <a:rPr lang="en-US" b="0" u="none" dirty="0"/>
              <a:t> – Identify commonly used and domain-specific terms, including PII extraction</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Sentiment analysis</a:t>
            </a:r>
            <a:r>
              <a:rPr lang="en-US" b="0" u="none" dirty="0"/>
              <a:t> – Automatically detect sentiments and opinions from social media, customer reviews, and more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Conversational language understanding</a:t>
            </a:r>
            <a:r>
              <a:rPr lang="en-US" b="0" u="none" dirty="0"/>
              <a:t> – Enable your apps to interact with users through natural language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https://go.microsoft.com/fwlink/?linkid=2246729</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Summarization</a:t>
            </a:r>
            <a:r>
              <a:rPr lang="en-US" b="0" u="none" dirty="0"/>
              <a:t> – Generate summaries of documents and conversation transcripts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Text analytics for health</a:t>
            </a:r>
            <a:r>
              <a:rPr lang="en-US" b="0" u="none" dirty="0"/>
              <a:t> – Process unstructured medical data to improve patient care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Question answering</a:t>
            </a:r>
            <a:r>
              <a:rPr lang="en-US" b="0" u="none" dirty="0"/>
              <a:t> – Use AI to distill information into easy-to-navigate questions and answers.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https://go.microsoft.com/fwlink/?linkid=2246919</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Translator</a:t>
            </a:r>
            <a:r>
              <a:rPr lang="en-US" b="0" u="none" dirty="0"/>
              <a:t> – Translate content such as webpages, documents, conversations, and reviews across more than 125 languages and dialects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Text translation</a:t>
            </a:r>
            <a:r>
              <a:rPr lang="en-US" b="0" u="none" dirty="0"/>
              <a:t> – Translate source text into multiple target languages in real time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https://go.microsoft.com/fwlink/?linkid=2246822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Document translation</a:t>
            </a:r>
            <a:r>
              <a:rPr lang="en-US" b="0" u="none" dirty="0"/>
              <a:t> – Translate complex documents while preserving the structures and formats from the original documents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https://go.microsoft.com/fwlink/?linkid=2246915</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Custom translator</a:t>
            </a:r>
            <a:r>
              <a:rPr lang="en-US" b="0" u="none" dirty="0"/>
              <a:t> – Build customized models to translate domain-specific content and terminology in your style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https://go.microsoft.com/fwlink/?linkid=2246916</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Document Intelligence</a:t>
            </a:r>
            <a:r>
              <a:rPr lang="en-US" b="0" u="none" dirty="0"/>
              <a:t> – Turn documents into usable data at a faction of the time and cost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https://go.microsoft.com/fwlink/?linkid=2246731</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Bot Service</a:t>
            </a:r>
            <a:r>
              <a:rPr lang="en-US" b="0" u="none" dirty="0"/>
              <a:t> – Create bots and connects them across channels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https://go.microsoft.com/fwlink/?linkid=2246825</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Video Indexer</a:t>
            </a:r>
            <a:r>
              <a:rPr lang="en-US" b="0" u="none" dirty="0"/>
              <a:t> – Analyze audio and video files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https://go.microsoft.com/fwlink/?linkid=2246920</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Decision</a:t>
            </a:r>
            <a:r>
              <a:rPr lang="en-US" b="0" u="none" dirty="0"/>
              <a:t> – Mark smarter decisions faster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Anomaly Detector</a:t>
            </a:r>
            <a:r>
              <a:rPr lang="en-US" b="0" u="none" dirty="0"/>
              <a:t> – Identify potential problems early on</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https://go.microsoft.com/fwlink/?linkid=2247008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Content Safety</a:t>
            </a:r>
            <a:r>
              <a:rPr lang="en-US" b="0" u="none" dirty="0"/>
              <a:t> – Detected potentially offensive or unwanted content</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https://go.microsoft.com/fwlink/?linkid=2247009</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Personalizer</a:t>
            </a:r>
            <a:r>
              <a:rPr lang="en-US" b="0" u="none" dirty="0"/>
              <a:t> – Create rich, personalized experiences for every user.</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https://go.microsoft.com/fwlink/?linkid=2247216</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Metrics Advisor</a:t>
            </a:r>
            <a:r>
              <a:rPr lang="en-US" b="0" u="none" dirty="0"/>
              <a:t> – Proactively monitor metrics and diagnose issues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https://go.microsoft.com/fwlink/?linkid=2247010</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Immersive Reader</a:t>
            </a:r>
            <a:r>
              <a:rPr lang="en-US" b="0" u="none" dirty="0"/>
              <a:t> – Embed text reading and comprehension capabilities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https://go.microsoft.com/fwlink/?linkid=2246733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OpenAI Service</a:t>
            </a:r>
            <a:r>
              <a:rPr lang="en-US" b="0" u="none" dirty="0"/>
              <a:t> – Apply advanced coding and language models to a variety of use cases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https://azure.microsoft.com/en-us/products/cognitive-services/openai-service/</a:t>
            </a:r>
          </a:p>
        </p:txBody>
      </p:sp>
      <p:sp>
        <p:nvSpPr>
          <p:cNvPr id="4" name="Slide Number Placeholder 3"/>
          <p:cNvSpPr>
            <a:spLocks noGrp="1"/>
          </p:cNvSpPr>
          <p:nvPr>
            <p:ph type="sldNum" sz="quarter" idx="5"/>
          </p:nvPr>
        </p:nvSpPr>
        <p:spPr/>
        <p:txBody>
          <a:bodyPr/>
          <a:lstStyle/>
          <a:p>
            <a:fld id="{F82F69A4-58F9-44A2-B338-E0E9DD33EEFF}" type="slidenum">
              <a:rPr lang="en-US" smtClean="0"/>
              <a:t>67</a:t>
            </a:fld>
            <a:endParaRPr lang="en-US"/>
          </a:p>
        </p:txBody>
      </p:sp>
    </p:spTree>
    <p:extLst>
      <p:ext uri="{BB962C8B-B14F-4D97-AF65-F5344CB8AC3E}">
        <p14:creationId xmlns:p14="http://schemas.microsoft.com/office/powerpoint/2010/main" val="1021031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AI and Machine Learning (</a:t>
            </a:r>
            <a:r>
              <a:rPr lang="en-US" b="1" u="sng" dirty="0" err="1"/>
              <a:t>cont</a:t>
            </a:r>
            <a:r>
              <a:rPr lang="en-US" b="1" u="sng" dirty="0"/>
              <a:t>)</a:t>
            </a:r>
            <a:endParaRPr lang="en-US" b="0" u="none" dirty="0"/>
          </a:p>
          <a:p>
            <a:r>
              <a:rPr lang="en-US" b="0" i="0" dirty="0">
                <a:solidFill>
                  <a:srgbClr val="1A1A1F"/>
                </a:solidFill>
                <a:effectLst/>
                <a:latin typeface="Segoe UI" panose="020B0502040204020203" pitchFamily="34" charset="0"/>
              </a:rPr>
              <a:t>Create the next generation of applications using artificial intelligence capabilities for any developer and any scenario</a:t>
            </a:r>
          </a:p>
          <a:p>
            <a:endParaRPr lang="en-US" b="0" u="none" dirty="0"/>
          </a:p>
          <a:p>
            <a:pPr marL="171450" indent="-171450">
              <a:buFont typeface="Arial" panose="020B0604020202020204" pitchFamily="34" charset="0"/>
              <a:buChar char="•"/>
            </a:pPr>
            <a:r>
              <a:rPr lang="en-US" b="1" u="none" dirty="0"/>
              <a:t>Applied AI Services</a:t>
            </a:r>
            <a:r>
              <a:rPr lang="en-US" b="0" u="none" dirty="0"/>
              <a:t> – Bring AI to everyone with an end-to-end scalable, trusted platform with experimentation and model management</a:t>
            </a:r>
          </a:p>
          <a:p>
            <a:pPr marL="628650" lvl="1" indent="-171450">
              <a:buFont typeface="Arial" panose="020B0604020202020204" pitchFamily="34" charset="0"/>
              <a:buChar char="•"/>
            </a:pPr>
            <a:r>
              <a:rPr lang="en-US" b="0" u="none" dirty="0"/>
              <a:t>https://azure.microsoft.com/en-us/products/machine-learning/</a:t>
            </a:r>
          </a:p>
          <a:p>
            <a:pPr marL="171450" lvl="0" indent="-171450">
              <a:buFont typeface="Arial" panose="020B0604020202020204" pitchFamily="34" charset="0"/>
              <a:buChar char="•"/>
            </a:pPr>
            <a:r>
              <a:rPr lang="en-US" b="1" u="none" dirty="0"/>
              <a:t>Open Datasets</a:t>
            </a:r>
            <a:r>
              <a:rPr lang="en-US" b="0" u="none" dirty="0"/>
              <a:t> – Cloud platform to host and share curated open datasets to accelerate development of machine learning models</a:t>
            </a:r>
          </a:p>
          <a:p>
            <a:pPr marL="628650" lvl="1" indent="-171450">
              <a:buFont typeface="Arial" panose="020B0604020202020204" pitchFamily="34" charset="0"/>
              <a:buChar char="•"/>
            </a:pPr>
            <a:r>
              <a:rPr lang="en-US" b="0" u="none" dirty="0"/>
              <a:t>https://azure.microsoft.com/en-us/products/open-datasets/</a:t>
            </a:r>
          </a:p>
          <a:p>
            <a:pPr marL="171450" lvl="0" indent="-171450">
              <a:buFont typeface="Arial" panose="020B0604020202020204" pitchFamily="34" charset="0"/>
              <a:buChar char="•"/>
            </a:pPr>
            <a:r>
              <a:rPr lang="en-US" b="1" u="none" dirty="0"/>
              <a:t>Project Bonsai</a:t>
            </a:r>
            <a:r>
              <a:rPr lang="en-US" b="0" u="none" dirty="0"/>
              <a:t> – Create intelligent industrial control systems using simulations</a:t>
            </a:r>
          </a:p>
          <a:p>
            <a:pPr marL="628650" lvl="1" indent="-171450">
              <a:buFont typeface="Arial" panose="020B0604020202020204" pitchFamily="34" charset="0"/>
              <a:buChar char="•"/>
            </a:pPr>
            <a:r>
              <a:rPr lang="en-US" b="0" u="none" dirty="0"/>
              <a:t>https://learn.microsoft.com/en-us/bonsai/</a:t>
            </a:r>
          </a:p>
          <a:p>
            <a:pPr marL="171450" lvl="0" indent="-171450">
              <a:buFont typeface="Arial" panose="020B0604020202020204" pitchFamily="34" charset="0"/>
              <a:buChar char="•"/>
            </a:pPr>
            <a:r>
              <a:rPr lang="en-US" b="1" u="none" dirty="0"/>
              <a:t>Microsoft Genomics</a:t>
            </a:r>
            <a:r>
              <a:rPr lang="en-US" b="0" u="none" dirty="0"/>
              <a:t> – Power genome sequencing and research insights</a:t>
            </a:r>
          </a:p>
          <a:p>
            <a:pPr marL="628650" lvl="1" indent="-171450">
              <a:buFont typeface="Arial" panose="020B0604020202020204" pitchFamily="34" charset="0"/>
              <a:buChar char="•"/>
            </a:pPr>
            <a:r>
              <a:rPr lang="en-US" b="0" u="none" dirty="0"/>
              <a:t>https://azure.microsoft.com/en-us/products/genomics/</a:t>
            </a:r>
          </a:p>
        </p:txBody>
      </p:sp>
      <p:sp>
        <p:nvSpPr>
          <p:cNvPr id="4" name="Slide Number Placeholder 3"/>
          <p:cNvSpPr>
            <a:spLocks noGrp="1"/>
          </p:cNvSpPr>
          <p:nvPr>
            <p:ph type="sldNum" sz="quarter" idx="5"/>
          </p:nvPr>
        </p:nvSpPr>
        <p:spPr/>
        <p:txBody>
          <a:bodyPr/>
          <a:lstStyle/>
          <a:p>
            <a:fld id="{F82F69A4-58F9-44A2-B338-E0E9DD33EEFF}" type="slidenum">
              <a:rPr lang="en-US" smtClean="0"/>
              <a:t>68</a:t>
            </a:fld>
            <a:endParaRPr lang="en-US"/>
          </a:p>
        </p:txBody>
      </p:sp>
    </p:spTree>
    <p:extLst>
      <p:ext uri="{BB962C8B-B14F-4D97-AF65-F5344CB8AC3E}">
        <p14:creationId xmlns:p14="http://schemas.microsoft.com/office/powerpoint/2010/main" val="387833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Late 2000s – Expansion of Cloud Services</a:t>
            </a:r>
            <a:endParaRPr lang="en-US" b="1" u="none" dirty="0"/>
          </a:p>
          <a:p>
            <a:pPr marL="171450" indent="-171450">
              <a:buFont typeface="Arial" panose="020B0604020202020204" pitchFamily="34" charset="0"/>
              <a:buChar char="•"/>
            </a:pPr>
            <a:r>
              <a:rPr lang="en-US" b="0" u="none" dirty="0"/>
              <a:t>Microsoft Azure launched in 2008, providing cloud-based infrastructure and services.</a:t>
            </a:r>
          </a:p>
          <a:p>
            <a:pPr marL="171450" indent="-171450">
              <a:buFont typeface="Arial" panose="020B0604020202020204" pitchFamily="34" charset="0"/>
              <a:buChar char="•"/>
            </a:pPr>
            <a:r>
              <a:rPr lang="en-US" b="0" u="none" dirty="0"/>
              <a:t>The term “cloud computing” became widely recognized and used.</a:t>
            </a:r>
            <a:endParaRPr lang="en-US" b="0"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11</a:t>
            </a:fld>
            <a:endParaRPr lang="en-US"/>
          </a:p>
        </p:txBody>
      </p:sp>
    </p:spTree>
    <p:extLst>
      <p:ext uri="{BB962C8B-B14F-4D97-AF65-F5344CB8AC3E}">
        <p14:creationId xmlns:p14="http://schemas.microsoft.com/office/powerpoint/2010/main" val="1883727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Mixed Reality</a:t>
            </a:r>
            <a:endParaRPr lang="en-US" b="0" u="none" dirty="0"/>
          </a:p>
          <a:p>
            <a:r>
              <a:rPr lang="en-US" b="0" i="0" dirty="0">
                <a:solidFill>
                  <a:srgbClr val="1A1A1F"/>
                </a:solidFill>
                <a:effectLst/>
                <a:latin typeface="Segoe UI" panose="020B0502040204020203" pitchFamily="34" charset="0"/>
              </a:rPr>
              <a:t>Blend your physical and digital worlds to create immersive, collaborative experiences</a:t>
            </a:r>
          </a:p>
          <a:p>
            <a:endParaRPr lang="en-US" b="0" u="none" dirty="0"/>
          </a:p>
          <a:p>
            <a:pPr marL="171450" indent="-171450">
              <a:buFont typeface="Arial" panose="020B0604020202020204" pitchFamily="34" charset="0"/>
              <a:buChar char="•"/>
            </a:pPr>
            <a:r>
              <a:rPr lang="en-US" b="1" u="none" dirty="0"/>
              <a:t>Remote Rending</a:t>
            </a:r>
            <a:r>
              <a:rPr lang="en-US" b="0" u="none" dirty="0"/>
              <a:t> – Render high-quality, interactive 3D content, and stream it to your devices in real time</a:t>
            </a:r>
          </a:p>
          <a:p>
            <a:pPr marL="628650" lvl="1" indent="-171450">
              <a:buFont typeface="Arial" panose="020B0604020202020204" pitchFamily="34" charset="0"/>
              <a:buChar char="•"/>
            </a:pPr>
            <a:r>
              <a:rPr lang="en-US" b="0" u="none" dirty="0"/>
              <a:t>https://azure.microsoft.com/services/remote-rendering</a:t>
            </a:r>
          </a:p>
          <a:p>
            <a:pPr marL="171450" lvl="0" indent="-171450">
              <a:buFont typeface="Arial" panose="020B0604020202020204" pitchFamily="34" charset="0"/>
              <a:buChar char="•"/>
            </a:pPr>
            <a:r>
              <a:rPr lang="en-US" b="1" u="none" dirty="0"/>
              <a:t>Object Anchors</a:t>
            </a:r>
            <a:r>
              <a:rPr lang="en-US" b="0" u="none" dirty="0"/>
              <a:t> – Automatically align and anchor 3D content to objects in the physical world</a:t>
            </a:r>
          </a:p>
          <a:p>
            <a:pPr marL="628650" lvl="1" indent="-171450">
              <a:buFont typeface="Arial" panose="020B0604020202020204" pitchFamily="34" charset="0"/>
              <a:buChar char="•"/>
            </a:pPr>
            <a:r>
              <a:rPr lang="en-US" b="0" u="none" dirty="0"/>
              <a:t>https://azure.microsoft.com/services/object-anchors</a:t>
            </a:r>
          </a:p>
          <a:p>
            <a:pPr marL="171450" lvl="0" indent="-171450">
              <a:buFont typeface="Arial" panose="020B0604020202020204" pitchFamily="34" charset="0"/>
              <a:buChar char="•"/>
            </a:pPr>
            <a:r>
              <a:rPr lang="en-US" b="1" u="none" dirty="0"/>
              <a:t>Spatial Anchors</a:t>
            </a:r>
            <a:r>
              <a:rPr lang="en-US" b="0" u="none" dirty="0"/>
              <a:t> – Create multi-user, spatially aware mixed reality experiences</a:t>
            </a:r>
          </a:p>
          <a:p>
            <a:pPr marL="628650" lvl="1" indent="-171450">
              <a:buFont typeface="Arial" panose="020B0604020202020204" pitchFamily="34" charset="0"/>
              <a:buChar char="•"/>
            </a:pPr>
            <a:r>
              <a:rPr lang="en-US" b="0" u="none" dirty="0"/>
              <a:t>https://azure.microsoft.com/services/spatial-anchors</a:t>
            </a:r>
          </a:p>
          <a:p>
            <a:pPr marL="171450" lvl="0" indent="-171450">
              <a:buFont typeface="Arial" panose="020B0604020202020204" pitchFamily="34" charset="0"/>
              <a:buChar char="•"/>
            </a:pPr>
            <a:r>
              <a:rPr lang="en-US" b="1" u="none" dirty="0"/>
              <a:t>Time Series Insights</a:t>
            </a:r>
            <a:r>
              <a:rPr lang="en-US" b="0" u="none" dirty="0"/>
              <a:t> – Explore and analyze time-series data from IoT devices</a:t>
            </a:r>
          </a:p>
          <a:p>
            <a:pPr marL="628650" lvl="1" indent="-171450">
              <a:buFont typeface="Arial" panose="020B0604020202020204" pitchFamily="34" charset="0"/>
              <a:buChar char="•"/>
            </a:pPr>
            <a:r>
              <a:rPr lang="en-US" b="0" u="none" dirty="0"/>
              <a:t>https://azure.microsoft.com/en-us/products/time-series-insights/</a:t>
            </a:r>
          </a:p>
        </p:txBody>
      </p:sp>
      <p:sp>
        <p:nvSpPr>
          <p:cNvPr id="4" name="Slide Number Placeholder 3"/>
          <p:cNvSpPr>
            <a:spLocks noGrp="1"/>
          </p:cNvSpPr>
          <p:nvPr>
            <p:ph type="sldNum" sz="quarter" idx="5"/>
          </p:nvPr>
        </p:nvSpPr>
        <p:spPr/>
        <p:txBody>
          <a:bodyPr/>
          <a:lstStyle/>
          <a:p>
            <a:fld id="{F82F69A4-58F9-44A2-B338-E0E9DD33EEFF}" type="slidenum">
              <a:rPr lang="en-US" smtClean="0"/>
              <a:t>69</a:t>
            </a:fld>
            <a:endParaRPr lang="en-US"/>
          </a:p>
        </p:txBody>
      </p:sp>
    </p:spTree>
    <p:extLst>
      <p:ext uri="{BB962C8B-B14F-4D97-AF65-F5344CB8AC3E}">
        <p14:creationId xmlns:p14="http://schemas.microsoft.com/office/powerpoint/2010/main" val="2158361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Migration</a:t>
            </a:r>
            <a:endParaRPr lang="en-US" b="0" u="none" dirty="0"/>
          </a:p>
          <a:p>
            <a:r>
              <a:rPr lang="en-US" b="0" i="0" dirty="0">
                <a:solidFill>
                  <a:srgbClr val="1A1A1F"/>
                </a:solidFill>
                <a:effectLst/>
                <a:latin typeface="Segoe UI" panose="020B0502040204020203" pitchFamily="34" charset="0"/>
              </a:rPr>
              <a:t>Simplify and accelerate your migration to the cloud with guidance, tools, and resources</a:t>
            </a:r>
          </a:p>
          <a:p>
            <a:endParaRPr lang="en-US" b="0" u="none" dirty="0"/>
          </a:p>
          <a:p>
            <a:pPr marL="171450" indent="-171450">
              <a:buFont typeface="Arial" panose="020B0604020202020204" pitchFamily="34" charset="0"/>
              <a:buChar char="•"/>
            </a:pPr>
            <a:r>
              <a:rPr lang="en-US" b="1" u="none" dirty="0"/>
              <a:t>Azure Migrate</a:t>
            </a:r>
            <a:r>
              <a:rPr lang="en-US" b="0" u="none" dirty="0"/>
              <a:t> – Easily discover, assess, right-size, and migrate your on-premises VMs to Azure</a:t>
            </a:r>
          </a:p>
          <a:p>
            <a:pPr marL="628650" lvl="1" indent="-171450">
              <a:buFont typeface="Arial" panose="020B0604020202020204" pitchFamily="34" charset="0"/>
              <a:buChar char="•"/>
            </a:pPr>
            <a:r>
              <a:rPr lang="en-US" b="0" u="none" dirty="0"/>
              <a:t>https://azure.microsoft.com/services/azure-migrate</a:t>
            </a:r>
          </a:p>
          <a:p>
            <a:pPr marL="171450" lvl="0" indent="-171450">
              <a:buFont typeface="Arial" panose="020B0604020202020204" pitchFamily="34" charset="0"/>
              <a:buChar char="•"/>
            </a:pPr>
            <a:r>
              <a:rPr lang="en-US" b="1" u="none" dirty="0"/>
              <a:t>Data Box</a:t>
            </a:r>
            <a:r>
              <a:rPr lang="en-US" b="0" u="none" dirty="0"/>
              <a:t> – Appliances and solutions for data transfer to Azure and edge compute</a:t>
            </a:r>
          </a:p>
          <a:p>
            <a:pPr marL="628650" lvl="1" indent="-171450">
              <a:buFont typeface="Arial" panose="020B0604020202020204" pitchFamily="34" charset="0"/>
              <a:buChar char="•"/>
            </a:pPr>
            <a:r>
              <a:rPr lang="en-US" b="0" u="none" dirty="0"/>
              <a:t>https://azure.microsoft.com/services/databox</a:t>
            </a:r>
          </a:p>
          <a:p>
            <a:pPr marL="171450" lvl="0" indent="-171450">
              <a:buFont typeface="Arial" panose="020B0604020202020204" pitchFamily="34" charset="0"/>
              <a:buChar char="•"/>
            </a:pPr>
            <a:r>
              <a:rPr lang="en-US" b="1" u="none" dirty="0"/>
              <a:t>DB Migration Service</a:t>
            </a:r>
            <a:r>
              <a:rPr lang="en-US" b="0" u="none" dirty="0"/>
              <a:t> – Simplify on-premises database migration to the cloud</a:t>
            </a:r>
          </a:p>
          <a:p>
            <a:pPr marL="628650" lvl="1" indent="-171450">
              <a:buFont typeface="Arial" panose="020B0604020202020204" pitchFamily="34" charset="0"/>
              <a:buChar char="•"/>
            </a:pPr>
            <a:r>
              <a:rPr lang="en-US" b="0" u="none" dirty="0"/>
              <a:t>https://azure.microsoft.com/services/database-migration</a:t>
            </a:r>
          </a:p>
          <a:p>
            <a:pPr marL="171450" lvl="0" indent="-171450">
              <a:buFont typeface="Arial" panose="020B0604020202020204" pitchFamily="34" charset="0"/>
              <a:buChar char="•"/>
            </a:pPr>
            <a:r>
              <a:rPr lang="en-US" b="1" u="none" dirty="0"/>
              <a:t>Resource Mover</a:t>
            </a:r>
            <a:r>
              <a:rPr lang="en-US" b="0" u="none" dirty="0"/>
              <a:t> – Simplify how you can move multiple resources between Azure regions</a:t>
            </a:r>
          </a:p>
          <a:p>
            <a:pPr marL="628650" lvl="1" indent="-171450">
              <a:buFont typeface="Arial" panose="020B0604020202020204" pitchFamily="34" charset="0"/>
              <a:buChar char="•"/>
            </a:pPr>
            <a:r>
              <a:rPr lang="en-US" b="0" u="none" dirty="0"/>
              <a:t>https://azure.microsoft.com/products/resource-mover/</a:t>
            </a:r>
          </a:p>
          <a:p>
            <a:pPr marL="171450" lvl="0" indent="-171450">
              <a:buFont typeface="Arial" panose="020B0604020202020204" pitchFamily="34" charset="0"/>
              <a:buChar char="•"/>
            </a:pPr>
            <a:r>
              <a:rPr lang="en-US" b="1" u="none" dirty="0"/>
              <a:t>Site Recovery</a:t>
            </a:r>
            <a:r>
              <a:rPr lang="en-US" b="0" u="none" dirty="0"/>
              <a:t> – Keep your business running with built-in disaster recovery service</a:t>
            </a:r>
          </a:p>
          <a:p>
            <a:pPr marL="628650" lvl="1" indent="-171450">
              <a:buFont typeface="Arial" panose="020B0604020202020204" pitchFamily="34" charset="0"/>
              <a:buChar char="•"/>
            </a:pPr>
            <a:r>
              <a:rPr lang="en-US" b="0" u="none" dirty="0"/>
              <a:t>https://azure.microsoft.com/services/site-recovery</a:t>
            </a:r>
          </a:p>
        </p:txBody>
      </p:sp>
      <p:sp>
        <p:nvSpPr>
          <p:cNvPr id="4" name="Slide Number Placeholder 3"/>
          <p:cNvSpPr>
            <a:spLocks noGrp="1"/>
          </p:cNvSpPr>
          <p:nvPr>
            <p:ph type="sldNum" sz="quarter" idx="5"/>
          </p:nvPr>
        </p:nvSpPr>
        <p:spPr/>
        <p:txBody>
          <a:bodyPr/>
          <a:lstStyle/>
          <a:p>
            <a:fld id="{F82F69A4-58F9-44A2-B338-E0E9DD33EEFF}" type="slidenum">
              <a:rPr lang="en-US" smtClean="0"/>
              <a:t>70</a:t>
            </a:fld>
            <a:endParaRPr lang="en-US"/>
          </a:p>
        </p:txBody>
      </p:sp>
    </p:spTree>
    <p:extLst>
      <p:ext uri="{BB962C8B-B14F-4D97-AF65-F5344CB8AC3E}">
        <p14:creationId xmlns:p14="http://schemas.microsoft.com/office/powerpoint/2010/main" val="1709224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https://learn.microsoft.com/en-us/azure/architecture/example-scenario/apps/saas-starter-web-app</a:t>
            </a:r>
          </a:p>
        </p:txBody>
      </p:sp>
      <p:sp>
        <p:nvSpPr>
          <p:cNvPr id="4" name="Slide Number Placeholder 3"/>
          <p:cNvSpPr>
            <a:spLocks noGrp="1"/>
          </p:cNvSpPr>
          <p:nvPr>
            <p:ph type="sldNum" sz="quarter" idx="5"/>
          </p:nvPr>
        </p:nvSpPr>
        <p:spPr/>
        <p:txBody>
          <a:bodyPr/>
          <a:lstStyle/>
          <a:p>
            <a:fld id="{F82F69A4-58F9-44A2-B338-E0E9DD33EEFF}" type="slidenum">
              <a:rPr lang="en-US" smtClean="0"/>
              <a:t>72</a:t>
            </a:fld>
            <a:endParaRPr lang="en-US"/>
          </a:p>
        </p:txBody>
      </p:sp>
    </p:spTree>
    <p:extLst>
      <p:ext uri="{BB962C8B-B14F-4D97-AF65-F5344CB8AC3E}">
        <p14:creationId xmlns:p14="http://schemas.microsoft.com/office/powerpoint/2010/main" val="1617007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https://learn.microsoft.com/en-us/azure/architecture/web-apps/serverless/architectures/web-app</a:t>
            </a:r>
          </a:p>
        </p:txBody>
      </p:sp>
      <p:sp>
        <p:nvSpPr>
          <p:cNvPr id="4" name="Slide Number Placeholder 3"/>
          <p:cNvSpPr>
            <a:spLocks noGrp="1"/>
          </p:cNvSpPr>
          <p:nvPr>
            <p:ph type="sldNum" sz="quarter" idx="5"/>
          </p:nvPr>
        </p:nvSpPr>
        <p:spPr/>
        <p:txBody>
          <a:bodyPr/>
          <a:lstStyle/>
          <a:p>
            <a:fld id="{F82F69A4-58F9-44A2-B338-E0E9DD33EEFF}" type="slidenum">
              <a:rPr lang="en-US" smtClean="0"/>
              <a:t>73</a:t>
            </a:fld>
            <a:endParaRPr lang="en-US"/>
          </a:p>
        </p:txBody>
      </p:sp>
    </p:spTree>
    <p:extLst>
      <p:ext uri="{BB962C8B-B14F-4D97-AF65-F5344CB8AC3E}">
        <p14:creationId xmlns:p14="http://schemas.microsoft.com/office/powerpoint/2010/main" val="3953260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https://learn.microsoft.com/en-us/azure/architecture/web-apps/idea/ecommerce-website-running-in-secured-ase</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Dataflow</a:t>
            </a:r>
          </a:p>
          <a:p>
            <a:pPr algn="l">
              <a:buFont typeface="+mj-lt"/>
              <a:buAutoNum type="arabicPeriod"/>
            </a:pPr>
            <a:r>
              <a:rPr lang="en-US" b="0" i="0" dirty="0">
                <a:solidFill>
                  <a:srgbClr val="161616"/>
                </a:solidFill>
                <a:effectLst/>
                <a:latin typeface="Segoe UI" panose="020B0502040204020203" pitchFamily="34" charset="0"/>
              </a:rPr>
              <a:t>Customer accesses the public website in browser.</a:t>
            </a:r>
          </a:p>
          <a:p>
            <a:pPr algn="l">
              <a:buFont typeface="+mj-lt"/>
              <a:buAutoNum type="arabicPeriod"/>
            </a:pPr>
            <a:r>
              <a:rPr lang="en-US" b="0" i="0" dirty="0">
                <a:solidFill>
                  <a:srgbClr val="161616"/>
                </a:solidFill>
                <a:effectLst/>
                <a:latin typeface="Segoe UI" panose="020B0502040204020203" pitchFamily="34" charset="0"/>
              </a:rPr>
              <a:t>Browser pulls static resources and product images from Azure Content Delivery Network.</a:t>
            </a:r>
          </a:p>
          <a:p>
            <a:pPr algn="l">
              <a:buFont typeface="+mj-lt"/>
              <a:buAutoNum type="arabicPeriod"/>
            </a:pPr>
            <a:r>
              <a:rPr lang="en-US" b="0" i="0" dirty="0">
                <a:solidFill>
                  <a:srgbClr val="161616"/>
                </a:solidFill>
                <a:effectLst/>
                <a:latin typeface="Segoe UI" panose="020B0502040204020203" pitchFamily="34" charset="0"/>
              </a:rPr>
              <a:t>Content Delivery Network pulls product images from blob storage.</a:t>
            </a:r>
          </a:p>
          <a:p>
            <a:pPr algn="l">
              <a:buFont typeface="+mj-lt"/>
              <a:buAutoNum type="arabicPeriod"/>
            </a:pPr>
            <a:r>
              <a:rPr lang="en-US" b="0" i="0" dirty="0">
                <a:solidFill>
                  <a:srgbClr val="161616"/>
                </a:solidFill>
                <a:effectLst/>
                <a:latin typeface="Segoe UI" panose="020B0502040204020203" pitchFamily="34" charset="0"/>
              </a:rPr>
              <a:t>Customer searches for products.</a:t>
            </a:r>
          </a:p>
          <a:p>
            <a:pPr algn="l">
              <a:buFont typeface="+mj-lt"/>
              <a:buAutoNum type="arabicPeriod"/>
            </a:pPr>
            <a:r>
              <a:rPr lang="en-US" b="0" i="0" dirty="0">
                <a:solidFill>
                  <a:srgbClr val="161616"/>
                </a:solidFill>
                <a:effectLst/>
                <a:latin typeface="Segoe UI" panose="020B0502040204020203" pitchFamily="34" charset="0"/>
              </a:rPr>
              <a:t>Public website pulls product catalog from product database.</a:t>
            </a:r>
          </a:p>
          <a:p>
            <a:pPr algn="l">
              <a:buFont typeface="+mj-lt"/>
              <a:buAutoNum type="arabicPeriod"/>
            </a:pPr>
            <a:r>
              <a:rPr lang="en-US" b="0" i="0" dirty="0">
                <a:solidFill>
                  <a:srgbClr val="161616"/>
                </a:solidFill>
                <a:effectLst/>
                <a:latin typeface="Segoe UI" panose="020B0502040204020203" pitchFamily="34" charset="0"/>
              </a:rPr>
              <a:t>Page output is cached in the Azure Cache for Redis.</a:t>
            </a:r>
          </a:p>
          <a:p>
            <a:pPr algn="l">
              <a:buFont typeface="+mj-lt"/>
              <a:buAutoNum type="arabicPeriod"/>
            </a:pPr>
            <a:r>
              <a:rPr lang="en-US" b="0" i="0" dirty="0">
                <a:solidFill>
                  <a:srgbClr val="161616"/>
                </a:solidFill>
                <a:effectLst/>
                <a:latin typeface="Segoe UI" panose="020B0502040204020203" pitchFamily="34" charset="0"/>
              </a:rPr>
              <a:t>Customer creates new orders.</a:t>
            </a:r>
          </a:p>
          <a:p>
            <a:pPr algn="l">
              <a:buFont typeface="+mj-lt"/>
              <a:buAutoNum type="arabicPeriod"/>
            </a:pPr>
            <a:r>
              <a:rPr lang="en-US" b="0" i="0" dirty="0">
                <a:solidFill>
                  <a:srgbClr val="161616"/>
                </a:solidFill>
                <a:effectLst/>
                <a:latin typeface="Segoe UI" panose="020B0502040204020203" pitchFamily="34" charset="0"/>
              </a:rPr>
              <a:t>Public website invokes orders web service.</a:t>
            </a:r>
          </a:p>
          <a:p>
            <a:pPr algn="l">
              <a:buFont typeface="+mj-lt"/>
              <a:buAutoNum type="arabicPeriod"/>
            </a:pPr>
            <a:r>
              <a:rPr lang="en-US" b="0" i="0" dirty="0">
                <a:solidFill>
                  <a:srgbClr val="161616"/>
                </a:solidFill>
                <a:effectLst/>
                <a:latin typeface="Segoe UI" panose="020B0502040204020203" pitchFamily="34" charset="0"/>
              </a:rPr>
              <a:t>Orders web service saves/loads orders from Azure SQL Database.</a:t>
            </a:r>
          </a:p>
          <a:p>
            <a:pPr algn="l">
              <a:buFont typeface="+mj-lt"/>
              <a:buAutoNum type="arabicPeriod"/>
            </a:pPr>
            <a:r>
              <a:rPr lang="en-US" b="0" i="0" dirty="0">
                <a:solidFill>
                  <a:srgbClr val="161616"/>
                </a:solidFill>
                <a:effectLst/>
                <a:latin typeface="Segoe UI" panose="020B0502040204020203" pitchFamily="34" charset="0"/>
              </a:rPr>
              <a:t>Employee accesses the admin website in browser.</a:t>
            </a:r>
          </a:p>
          <a:p>
            <a:pPr algn="l">
              <a:buFont typeface="+mj-lt"/>
              <a:buAutoNum type="arabicPeriod"/>
            </a:pPr>
            <a:r>
              <a:rPr lang="en-US" b="0" i="0" dirty="0">
                <a:solidFill>
                  <a:srgbClr val="161616"/>
                </a:solidFill>
                <a:effectLst/>
                <a:latin typeface="Segoe UI" panose="020B0502040204020203" pitchFamily="34" charset="0"/>
              </a:rPr>
              <a:t>Employee authenticates against Azure Active Directory (Azure AD).</a:t>
            </a:r>
          </a:p>
          <a:p>
            <a:pPr algn="l">
              <a:buFont typeface="+mj-lt"/>
              <a:buAutoNum type="arabicPeriod"/>
            </a:pPr>
            <a:r>
              <a:rPr lang="en-US" b="0" i="0" dirty="0">
                <a:solidFill>
                  <a:srgbClr val="161616"/>
                </a:solidFill>
                <a:effectLst/>
                <a:latin typeface="Segoe UI" panose="020B0502040204020203" pitchFamily="34" charset="0"/>
              </a:rPr>
              <a:t>Employee searches orders.</a:t>
            </a:r>
          </a:p>
          <a:p>
            <a:pPr algn="l">
              <a:buFont typeface="+mj-lt"/>
              <a:buAutoNum type="arabicPeriod"/>
            </a:pPr>
            <a:r>
              <a:rPr lang="en-US" b="0" i="0" dirty="0">
                <a:solidFill>
                  <a:srgbClr val="161616"/>
                </a:solidFill>
                <a:effectLst/>
                <a:latin typeface="Segoe UI" panose="020B0502040204020203" pitchFamily="34" charset="0"/>
              </a:rPr>
              <a:t>Admin website invokes orders web service.</a:t>
            </a:r>
          </a:p>
          <a:p>
            <a:pPr algn="l">
              <a:buFont typeface="+mj-lt"/>
              <a:buNone/>
            </a:pPr>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Components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3"/>
              </a:rPr>
              <a:t>App Service</a:t>
            </a:r>
            <a:r>
              <a:rPr lang="en-US" b="0" i="0" dirty="0">
                <a:solidFill>
                  <a:srgbClr val="161616"/>
                </a:solidFill>
                <a:effectLst/>
                <a:latin typeface="Segoe UI" panose="020B0502040204020203" pitchFamily="34" charset="0"/>
              </a:rPr>
              <a:t>: Quickly create powerful cloud apps for web and mobile</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4"/>
              </a:rPr>
              <a:t>Web Apps</a:t>
            </a:r>
            <a:r>
              <a:rPr lang="en-US" b="0" i="0" dirty="0">
                <a:solidFill>
                  <a:srgbClr val="161616"/>
                </a:solidFill>
                <a:effectLst/>
                <a:latin typeface="Segoe UI" panose="020B0502040204020203" pitchFamily="34" charset="0"/>
              </a:rPr>
              <a:t>: An App Service Web App runs in a single region, accessible to web and mobile browsers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5"/>
              </a:rPr>
              <a:t>Azure SQL Database</a:t>
            </a:r>
            <a:r>
              <a:rPr lang="en-US" b="0" i="0" dirty="0">
                <a:solidFill>
                  <a:srgbClr val="161616"/>
                </a:solidFill>
                <a:effectLst/>
                <a:latin typeface="Segoe UI" panose="020B0502040204020203" pitchFamily="34" charset="0"/>
              </a:rPr>
              <a:t>: Managed, intelligent SQL in the cloud</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6"/>
              </a:rPr>
              <a:t>API Apps</a:t>
            </a:r>
            <a:r>
              <a:rPr lang="en-US" b="0" i="0" dirty="0">
                <a:solidFill>
                  <a:srgbClr val="161616"/>
                </a:solidFill>
                <a:effectLst/>
                <a:latin typeface="Segoe UI" panose="020B0502040204020203" pitchFamily="34" charset="0"/>
              </a:rPr>
              <a:t>: Publish APIs to external, partner, and employee developers securely and at scale.</a:t>
            </a:r>
          </a:p>
          <a:p>
            <a:pPr algn="l">
              <a:buFont typeface="Arial" panose="020B0604020202020204" pitchFamily="34" charset="0"/>
              <a:buChar char="•"/>
            </a:pPr>
            <a:r>
              <a:rPr lang="en-US" b="0" i="0" dirty="0">
                <a:solidFill>
                  <a:srgbClr val="161616"/>
                </a:solidFill>
                <a:effectLst/>
                <a:latin typeface="Segoe UI" panose="020B0502040204020203" pitchFamily="34" charset="0"/>
              </a:rPr>
              <a:t>Application Insights: Detect, triage, and diagnose issues in your web apps and services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7"/>
              </a:rPr>
              <a:t>Application Gateway</a:t>
            </a:r>
            <a:r>
              <a:rPr lang="en-US" b="0" i="0" dirty="0">
                <a:solidFill>
                  <a:srgbClr val="161616"/>
                </a:solidFill>
                <a:effectLst/>
                <a:latin typeface="Segoe UI" panose="020B0502040204020203" pitchFamily="34" charset="0"/>
              </a:rPr>
              <a:t>: Build secure, scalable, and highly available web front ends in Azure</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8"/>
              </a:rPr>
              <a:t>Azure Cache for Redis</a:t>
            </a:r>
            <a:r>
              <a:rPr lang="en-US" b="0" i="0" dirty="0">
                <a:solidFill>
                  <a:srgbClr val="161616"/>
                </a:solidFill>
                <a:effectLst/>
                <a:latin typeface="Segoe UI" panose="020B0502040204020203" pitchFamily="34" charset="0"/>
              </a:rPr>
              <a:t>: Power applications with high-throughput, low-latency data access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9"/>
              </a:rPr>
              <a:t>Content Delivery Network</a:t>
            </a:r>
            <a:r>
              <a:rPr lang="en-US" b="0" i="0" dirty="0">
                <a:solidFill>
                  <a:srgbClr val="161616"/>
                </a:solidFill>
                <a:effectLst/>
                <a:latin typeface="Segoe UI" panose="020B0502040204020203" pitchFamily="34" charset="0"/>
              </a:rPr>
              <a:t>: Ensure secure, reliable content delivery with broad global reach</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10"/>
              </a:rPr>
              <a:t>Azure Active Directory</a:t>
            </a:r>
            <a:r>
              <a:rPr lang="en-US" b="0" i="0" dirty="0">
                <a:solidFill>
                  <a:srgbClr val="161616"/>
                </a:solidFill>
                <a:effectLst/>
                <a:latin typeface="Segoe UI" panose="020B0502040204020203" pitchFamily="34" charset="0"/>
              </a:rPr>
              <a:t>: Synchronize on-premises directories and enable single sign-on</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11"/>
              </a:rPr>
              <a:t>Blob Storage</a:t>
            </a:r>
            <a:r>
              <a:rPr lang="en-US" b="0" i="0" dirty="0">
                <a:solidFill>
                  <a:srgbClr val="161616"/>
                </a:solidFill>
                <a:effectLst/>
                <a:latin typeface="Segoe UI" panose="020B0502040204020203" pitchFamily="34" charset="0"/>
              </a:rPr>
              <a:t>: Azure Blob storage is a Massively scalable object storage for any type of unstructured data-images, videos, audio, documents, and more-easily and cost-effectively.</a:t>
            </a:r>
          </a:p>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74</a:t>
            </a:fld>
            <a:endParaRPr lang="en-US"/>
          </a:p>
        </p:txBody>
      </p:sp>
    </p:spTree>
    <p:extLst>
      <p:ext uri="{BB962C8B-B14F-4D97-AF65-F5344CB8AC3E}">
        <p14:creationId xmlns:p14="http://schemas.microsoft.com/office/powerpoint/2010/main" val="2190964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https://learn.microsoft.com/en-us/azure/architecture/reference-architectures/containers/aks-mission-critical/mission-critical-intro</a:t>
            </a:r>
          </a:p>
        </p:txBody>
      </p:sp>
      <p:sp>
        <p:nvSpPr>
          <p:cNvPr id="4" name="Slide Number Placeholder 3"/>
          <p:cNvSpPr>
            <a:spLocks noGrp="1"/>
          </p:cNvSpPr>
          <p:nvPr>
            <p:ph type="sldNum" sz="quarter" idx="5"/>
          </p:nvPr>
        </p:nvSpPr>
        <p:spPr/>
        <p:txBody>
          <a:bodyPr/>
          <a:lstStyle/>
          <a:p>
            <a:fld id="{F82F69A4-58F9-44A2-B338-E0E9DD33EEFF}" type="slidenum">
              <a:rPr lang="en-US" smtClean="0"/>
              <a:t>75</a:t>
            </a:fld>
            <a:endParaRPr lang="en-US"/>
          </a:p>
        </p:txBody>
      </p:sp>
    </p:spTree>
    <p:extLst>
      <p:ext uri="{BB962C8B-B14F-4D97-AF65-F5344CB8AC3E}">
        <p14:creationId xmlns:p14="http://schemas.microsoft.com/office/powerpoint/2010/main" val="1533175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https://learn.microsoft.com/en-us/azure/architecture/example-scenario/analytics/sports-analytics-architecture-azure</a:t>
            </a:r>
          </a:p>
          <a:p>
            <a:endParaRPr lang="en-US" dirty="0"/>
          </a:p>
          <a:p>
            <a:pPr algn="l"/>
            <a:br>
              <a:rPr lang="en-US" b="1" i="0" dirty="0">
                <a:solidFill>
                  <a:srgbClr val="161616"/>
                </a:solidFill>
                <a:effectLst/>
                <a:latin typeface="Segoe UI" panose="020B0502040204020203" pitchFamily="34" charset="0"/>
              </a:rPr>
            </a:br>
            <a:r>
              <a:rPr lang="en-US" b="1" i="0" dirty="0">
                <a:solidFill>
                  <a:srgbClr val="161616"/>
                </a:solidFill>
                <a:effectLst/>
                <a:latin typeface="Segoe UI" panose="020B0502040204020203" pitchFamily="34" charset="0"/>
              </a:rPr>
              <a:t>Dataflow</a:t>
            </a:r>
          </a:p>
          <a:p>
            <a:pPr algn="l">
              <a:buFont typeface="+mj-lt"/>
              <a:buAutoNum type="arabicPeriod"/>
            </a:pPr>
            <a:r>
              <a:rPr lang="en-US" b="0" i="0" dirty="0">
                <a:solidFill>
                  <a:srgbClr val="161616"/>
                </a:solidFill>
                <a:effectLst/>
                <a:latin typeface="Segoe UI" panose="020B0502040204020203" pitchFamily="34" charset="0"/>
              </a:rPr>
              <a:t>Data is ingested from source systems by using one of the following methods:</a:t>
            </a:r>
          </a:p>
          <a:p>
            <a:pPr marL="742950" lvl="1" indent="-285750" algn="l">
              <a:buFont typeface="+mj-lt"/>
              <a:buAutoNum type="arabicPeriod"/>
            </a:pPr>
            <a:r>
              <a:rPr lang="en-US" b="0" i="0" dirty="0">
                <a:solidFill>
                  <a:srgbClr val="161616"/>
                </a:solidFill>
                <a:effectLst/>
                <a:latin typeface="Segoe UI" panose="020B0502040204020203" pitchFamily="34" charset="0"/>
              </a:rPr>
              <a:t>Azure Data Factory ingests raw data from several data sources and stores it in Azure Data Lake Storage for downstream processing.</a:t>
            </a:r>
          </a:p>
          <a:p>
            <a:pPr marL="742950" lvl="1" indent="-285750" algn="l">
              <a:buFont typeface="+mj-lt"/>
              <a:buAutoNum type="arabicPeriod"/>
            </a:pPr>
            <a:r>
              <a:rPr lang="en-US" b="0" i="0" dirty="0">
                <a:solidFill>
                  <a:srgbClr val="161616"/>
                </a:solidFill>
                <a:effectLst/>
                <a:latin typeface="Segoe UI" panose="020B0502040204020203" pitchFamily="34" charset="0"/>
              </a:rPr>
              <a:t>Some raw data sources might be large and might not need the raw data to be stored in Data Lake Storage initially, like the spatial on-court/on-field data. In these cases, you can use Azure Databricks to ingest source data and immediately transform data so that it's cleansed, normalized, and saved to Data Lake Storage in an easy-to-digest format.</a:t>
            </a:r>
          </a:p>
          <a:p>
            <a:pPr marL="742950" lvl="1" indent="-285750" algn="l">
              <a:buFont typeface="+mj-lt"/>
              <a:buAutoNum type="arabicPeriod"/>
            </a:pPr>
            <a:r>
              <a:rPr lang="en-US" b="0" i="0" dirty="0">
                <a:solidFill>
                  <a:srgbClr val="161616"/>
                </a:solidFill>
                <a:effectLst/>
                <a:latin typeface="Segoe UI" panose="020B0502040204020203" pitchFamily="34" charset="0"/>
              </a:rPr>
              <a:t>Data that's generated by sensors in real-time is ingested as messages by Azure Event Hubs.</a:t>
            </a:r>
          </a:p>
          <a:p>
            <a:pPr algn="l">
              <a:buFont typeface="+mj-lt"/>
              <a:buAutoNum type="arabicPeriod"/>
            </a:pPr>
            <a:r>
              <a:rPr lang="en-US" b="0" i="0" dirty="0">
                <a:solidFill>
                  <a:srgbClr val="161616"/>
                </a:solidFill>
                <a:effectLst/>
                <a:latin typeface="Segoe UI" panose="020B0502040204020203" pitchFamily="34" charset="0"/>
              </a:rPr>
              <a:t>Azure Databricks transforms raw data so that it's cleansed of any errors and normalized. With the </a:t>
            </a:r>
            <a:r>
              <a:rPr lang="en-US" b="0" i="0" dirty="0" err="1">
                <a:solidFill>
                  <a:srgbClr val="161616"/>
                </a:solidFill>
                <a:effectLst/>
                <a:latin typeface="Segoe UI" panose="020B0502040204020203" pitchFamily="34" charset="0"/>
              </a:rPr>
              <a:t>cloudFiles</a:t>
            </a:r>
            <a:r>
              <a:rPr lang="en-US" b="0" i="0" dirty="0">
                <a:solidFill>
                  <a:srgbClr val="161616"/>
                </a:solidFill>
                <a:effectLst/>
                <a:latin typeface="Segoe UI" panose="020B0502040204020203" pitchFamily="34" charset="0"/>
              </a:rPr>
              <a:t> feature of Azure Databricks Auto Loader, raw files are automatically processed as they land in Data Lake Storage. The transformed data moves back into Data Lake Storage for further curating.</a:t>
            </a:r>
          </a:p>
          <a:p>
            <a:pPr algn="l">
              <a:buFont typeface="+mj-lt"/>
              <a:buAutoNum type="arabicPeriod"/>
            </a:pPr>
            <a:r>
              <a:rPr lang="en-US" b="0" i="0" dirty="0">
                <a:solidFill>
                  <a:srgbClr val="161616"/>
                </a:solidFill>
                <a:effectLst/>
                <a:latin typeface="Segoe UI" panose="020B0502040204020203" pitchFamily="34" charset="0"/>
              </a:rPr>
              <a:t>Azure Databricks applies business logic to the transformed data. Stream data is also combined with the transformed data during this process.</a:t>
            </a:r>
          </a:p>
          <a:p>
            <a:pPr algn="l">
              <a:buFont typeface="+mj-lt"/>
              <a:buAutoNum type="arabicPeriod"/>
            </a:pPr>
            <a:r>
              <a:rPr lang="en-US" b="0" i="0" dirty="0">
                <a:solidFill>
                  <a:srgbClr val="161616"/>
                </a:solidFill>
                <a:effectLst/>
                <a:latin typeface="Segoe UI" panose="020B0502040204020203" pitchFamily="34" charset="0"/>
              </a:rPr>
              <a:t>Azure Databricks processes stream data from Azure Event Hubs and combines it with static data.</a:t>
            </a:r>
          </a:p>
          <a:p>
            <a:pPr algn="l">
              <a:buFont typeface="+mj-lt"/>
              <a:buAutoNum type="arabicPeriod"/>
            </a:pPr>
            <a:r>
              <a:rPr lang="en-US" b="0" i="0" dirty="0">
                <a:solidFill>
                  <a:srgbClr val="161616"/>
                </a:solidFill>
                <a:effectLst/>
                <a:latin typeface="Segoe UI" panose="020B0502040204020203" pitchFamily="34" charset="0"/>
              </a:rPr>
              <a:t>The final processed data is written to Data Lake Storage in Delta format.</a:t>
            </a:r>
          </a:p>
          <a:p>
            <a:pPr algn="l">
              <a:buFont typeface="+mj-lt"/>
              <a:buAutoNum type="arabicPeriod"/>
            </a:pPr>
            <a:r>
              <a:rPr lang="en-US" b="0" i="0" dirty="0">
                <a:solidFill>
                  <a:srgbClr val="161616"/>
                </a:solidFill>
                <a:effectLst/>
                <a:latin typeface="Segoe UI" panose="020B0502040204020203" pitchFamily="34" charset="0"/>
              </a:rPr>
              <a:t>Transformed data that's used in the visualization layer, like Power BI, is written to an Azure SQL Database. This database becomes the data source for any reporting needs.</a:t>
            </a:r>
          </a:p>
          <a:p>
            <a:pPr algn="l">
              <a:buFont typeface="+mj-lt"/>
              <a:buAutoNum type="arabicPeriod"/>
            </a:pPr>
            <a:r>
              <a:rPr lang="en-US" b="0" i="0" dirty="0">
                <a:solidFill>
                  <a:srgbClr val="161616"/>
                </a:solidFill>
                <a:effectLst/>
                <a:latin typeface="Segoe UI" panose="020B0502040204020203" pitchFamily="34" charset="0"/>
              </a:rPr>
              <a:t>Curated data is visualized and manipulated through Power BI, Power Apps, or a custom web application that's hosted by an Azure App Service.</a:t>
            </a:r>
          </a:p>
          <a:p>
            <a:pPr algn="l">
              <a:buFont typeface="+mj-lt"/>
              <a:buAutoNum type="arabicPeriod"/>
            </a:pPr>
            <a:r>
              <a:rPr lang="en-US" b="0" i="0" dirty="0">
                <a:solidFill>
                  <a:srgbClr val="161616"/>
                </a:solidFill>
                <a:effectLst/>
                <a:latin typeface="Segoe UI" panose="020B0502040204020203" pitchFamily="34" charset="0"/>
              </a:rPr>
              <a:t>Azure Machine Learning builds and trains machine learning models by using data imported into Azure Machine Learning Datasets and external sources. The datasets and sources are directly linked to the Azure Machine Learning Workspace. You can control access and authentication for data and the Machine Learning workspace with Azure Active Directory (Azure AD) and Azure Key Vault. Models can also be retrained as necessary in Machine Learning.</a:t>
            </a:r>
          </a:p>
          <a:p>
            <a:pPr algn="l">
              <a:buFont typeface="+mj-lt"/>
              <a:buAutoNum type="arabicPeriod"/>
            </a:pPr>
            <a:r>
              <a:rPr lang="en-US" b="0" i="0" dirty="0">
                <a:solidFill>
                  <a:srgbClr val="161616"/>
                </a:solidFill>
                <a:effectLst/>
                <a:latin typeface="Segoe UI" panose="020B0502040204020203" pitchFamily="34" charset="0"/>
              </a:rPr>
              <a:t>As an alternative to storing model results in Data Lake Storage or SQL Database, you can deploy Machine Learning models to containers using Azure Kubernetes Services (AKS) as a web service and called via a REST API endpoint. The web service deploys by using an Azure App Service, and then you can send data to the REST API endpoint and receive the prediction returned by the model within the web application.</a:t>
            </a:r>
          </a:p>
          <a:p>
            <a:pPr algn="l"/>
            <a:r>
              <a:rPr lang="en-US" b="0" i="0" dirty="0">
                <a:solidFill>
                  <a:srgbClr val="161616"/>
                </a:solidFill>
                <a:effectLst/>
                <a:latin typeface="Segoe UI" panose="020B0502040204020203" pitchFamily="34" charset="0"/>
              </a:rPr>
              <a:t>Throughout the process:</a:t>
            </a:r>
          </a:p>
          <a:p>
            <a:pPr algn="l">
              <a:buFont typeface="Arial" panose="020B0604020202020204" pitchFamily="34" charset="0"/>
              <a:buChar char="•"/>
            </a:pPr>
            <a:r>
              <a:rPr lang="en-US" b="0" i="0" dirty="0">
                <a:solidFill>
                  <a:srgbClr val="161616"/>
                </a:solidFill>
                <a:effectLst/>
                <a:latin typeface="Segoe UI" panose="020B0502040204020203" pitchFamily="34" charset="0"/>
              </a:rPr>
              <a:t>Azure Monitor collects information on events and performance.</a:t>
            </a:r>
          </a:p>
          <a:p>
            <a:pPr algn="l">
              <a:buFont typeface="Arial" panose="020B0604020202020204" pitchFamily="34" charset="0"/>
              <a:buChar char="•"/>
            </a:pPr>
            <a:r>
              <a:rPr lang="en-US" b="0" i="0" dirty="0">
                <a:solidFill>
                  <a:srgbClr val="161616"/>
                </a:solidFill>
                <a:effectLst/>
                <a:latin typeface="Segoe UI" panose="020B0502040204020203" pitchFamily="34" charset="0"/>
              </a:rPr>
              <a:t>Key Vault secures passwords, connection strings, and secrets.</a:t>
            </a:r>
          </a:p>
          <a:p>
            <a:pPr algn="l">
              <a:buFont typeface="Arial" panose="020B0604020202020204" pitchFamily="34" charset="0"/>
              <a:buChar char="•"/>
            </a:pPr>
            <a:r>
              <a:rPr lang="en-US" b="0" i="0" dirty="0">
                <a:solidFill>
                  <a:srgbClr val="161616"/>
                </a:solidFill>
                <a:effectLst/>
                <a:latin typeface="Segoe UI" panose="020B0502040204020203" pitchFamily="34" charset="0"/>
              </a:rPr>
              <a:t>Azure DevOps manages code repositories and deployment pipelines.</a:t>
            </a:r>
          </a:p>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76</a:t>
            </a:fld>
            <a:endParaRPr lang="en-US"/>
          </a:p>
        </p:txBody>
      </p:sp>
    </p:spTree>
    <p:extLst>
      <p:ext uri="{BB962C8B-B14F-4D97-AF65-F5344CB8AC3E}">
        <p14:creationId xmlns:p14="http://schemas.microsoft.com/office/powerpoint/2010/main" val="1964150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https://learn.microsoft.com/en-us/azure/architecture/solution-ideas/articles/serverless-apps-using-cosmos-db</a:t>
            </a:r>
          </a:p>
          <a:p>
            <a:endParaRPr lang="en-US" dirty="0"/>
          </a:p>
          <a:p>
            <a:pPr algn="l"/>
            <a:r>
              <a:rPr lang="en-US" b="1" i="0" dirty="0">
                <a:solidFill>
                  <a:srgbClr val="161616"/>
                </a:solidFill>
                <a:effectLst/>
                <a:latin typeface="Segoe UI" panose="020B0502040204020203" pitchFamily="34" charset="0"/>
              </a:rPr>
              <a:t>Dataflow</a:t>
            </a:r>
          </a:p>
          <a:p>
            <a:pPr algn="l">
              <a:buFont typeface="Arial" panose="020B0604020202020204" pitchFamily="34" charset="0"/>
              <a:buChar char="•"/>
            </a:pPr>
            <a:r>
              <a:rPr lang="en-US" b="0" i="0" dirty="0">
                <a:solidFill>
                  <a:srgbClr val="161616"/>
                </a:solidFill>
                <a:effectLst/>
                <a:latin typeface="Segoe UI" panose="020B0502040204020203" pitchFamily="34" charset="0"/>
              </a:rPr>
              <a:t> A customer places an order in an e-commerce website. </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order triggers an instance of Functions. The function processes the customer's checkout and stores information about the order in Azure Cosmos DB.</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database insert operation triggers an Azure Cosmos DB change feed event.</a:t>
            </a:r>
          </a:p>
          <a:p>
            <a:pPr algn="l">
              <a:buFont typeface="Arial" panose="020B0604020202020204" pitchFamily="34" charset="0"/>
              <a:buChar char="•"/>
            </a:pPr>
            <a:r>
              <a:rPr lang="en-US" b="0" i="0" dirty="0">
                <a:solidFill>
                  <a:srgbClr val="161616"/>
                </a:solidFill>
                <a:effectLst/>
                <a:latin typeface="Segoe UI" panose="020B0502040204020203" pitchFamily="34" charset="0"/>
              </a:rPr>
              <a:t> Systems that subscribe to change feed events are notified.</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change feed notifications trigger Functions: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 function applies taxes to the order.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 function processes payment for the order.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 function fulfills the order.</a:t>
            </a:r>
          </a:p>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77</a:t>
            </a:fld>
            <a:endParaRPr lang="en-US"/>
          </a:p>
        </p:txBody>
      </p:sp>
    </p:spTree>
    <p:extLst>
      <p:ext uri="{BB962C8B-B14F-4D97-AF65-F5344CB8AC3E}">
        <p14:creationId xmlns:p14="http://schemas.microsoft.com/office/powerpoint/2010/main" val="2937264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History – February 2010</a:t>
            </a:r>
          </a:p>
          <a:p>
            <a:pPr marL="171450" indent="-171450">
              <a:buFont typeface="Arial" panose="020B0604020202020204" pitchFamily="34" charset="0"/>
              <a:buChar char="•"/>
            </a:pPr>
            <a:r>
              <a:rPr lang="en-US" dirty="0"/>
              <a:t>Azure Regions – 48 active regions; 17 regions coming; 65 total</a:t>
            </a:r>
          </a:p>
          <a:p>
            <a:pPr marL="171450" indent="-171450">
              <a:buFont typeface="Arial" panose="020B0604020202020204" pitchFamily="34" charset="0"/>
              <a:buChar char="•"/>
            </a:pPr>
            <a:r>
              <a:rPr lang="en-US" dirty="0"/>
              <a:t>Azure 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86</a:t>
            </a:fld>
            <a:endParaRPr lang="en-US"/>
          </a:p>
        </p:txBody>
      </p:sp>
    </p:spTree>
    <p:extLst>
      <p:ext uri="{BB962C8B-B14F-4D97-AF65-F5344CB8AC3E}">
        <p14:creationId xmlns:p14="http://schemas.microsoft.com/office/powerpoint/2010/main" val="378058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History – February 2010</a:t>
            </a:r>
          </a:p>
          <a:p>
            <a:pPr marL="171450" indent="-171450">
              <a:buFont typeface="Arial" panose="020B0604020202020204" pitchFamily="34" charset="0"/>
              <a:buChar char="•"/>
            </a:pPr>
            <a:r>
              <a:rPr lang="en-US" dirty="0"/>
              <a:t>Azure Regions – 48 active regions; 17 regions coming; 65 total</a:t>
            </a:r>
          </a:p>
          <a:p>
            <a:pPr marL="171450" indent="-171450">
              <a:buFont typeface="Arial" panose="020B0604020202020204" pitchFamily="34" charset="0"/>
              <a:buChar char="•"/>
            </a:pPr>
            <a:r>
              <a:rPr lang="en-US" dirty="0"/>
              <a:t>Azure 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87</a:t>
            </a:fld>
            <a:endParaRPr lang="en-US"/>
          </a:p>
        </p:txBody>
      </p:sp>
    </p:spTree>
    <p:extLst>
      <p:ext uri="{BB962C8B-B14F-4D97-AF65-F5344CB8AC3E}">
        <p14:creationId xmlns:p14="http://schemas.microsoft.com/office/powerpoint/2010/main" val="6154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2010s – Maturation and Marketing Growth</a:t>
            </a:r>
            <a:endParaRPr lang="en-US" b="0" u="none" dirty="0"/>
          </a:p>
          <a:p>
            <a:pPr marL="171450" indent="-171450">
              <a:buFont typeface="Arial" panose="020B0604020202020204" pitchFamily="34" charset="0"/>
              <a:buChar char="•"/>
            </a:pPr>
            <a:r>
              <a:rPr lang="en-US" b="0" u="none" dirty="0"/>
              <a:t>The 2010s saw significant growth in cloud adoption across industries.</a:t>
            </a:r>
          </a:p>
          <a:p>
            <a:pPr marL="171450" indent="-171450">
              <a:buFont typeface="Arial" panose="020B0604020202020204" pitchFamily="34" charset="0"/>
              <a:buChar char="•"/>
            </a:pPr>
            <a:r>
              <a:rPr lang="en-US" b="0" u="none" dirty="0"/>
              <a:t>AWS, Microsoft Azure, and Google Cloud Platform (GCP) became major players in the cloud industry, providing a wide range of services.</a:t>
            </a:r>
          </a:p>
          <a:p>
            <a:pPr marL="171450" indent="-171450">
              <a:buFont typeface="Arial" panose="020B0604020202020204" pitchFamily="34" charset="0"/>
              <a:buChar char="•"/>
            </a:pPr>
            <a:r>
              <a:rPr lang="en-US" b="0" u="none" dirty="0"/>
              <a:t>Serverless computing gained traction with the introduction of AWS Lambda in 2014. </a:t>
            </a:r>
          </a:p>
          <a:p>
            <a:pPr marL="171450" indent="-171450">
              <a:buFont typeface="Arial" panose="020B0604020202020204" pitchFamily="34" charset="0"/>
              <a:buChar char="•"/>
            </a:pPr>
            <a:r>
              <a:rPr lang="en-US" b="0" u="none" dirty="0"/>
              <a:t>Hybrid and multi-cloud strategies became popular as organizations sought flexibility and redundancy.</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12</a:t>
            </a:fld>
            <a:endParaRPr lang="en-US"/>
          </a:p>
        </p:txBody>
      </p:sp>
    </p:spTree>
    <p:extLst>
      <p:ext uri="{BB962C8B-B14F-4D97-AF65-F5344CB8AC3E}">
        <p14:creationId xmlns:p14="http://schemas.microsoft.com/office/powerpoint/2010/main" val="2741939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History – February 2010</a:t>
            </a:r>
          </a:p>
          <a:p>
            <a:pPr marL="171450" indent="-171450">
              <a:buFont typeface="Arial" panose="020B0604020202020204" pitchFamily="34" charset="0"/>
              <a:buChar char="•"/>
            </a:pPr>
            <a:r>
              <a:rPr lang="en-US" dirty="0"/>
              <a:t>Azure Regions – 48 active regions; 17 regions coming; 65 total</a:t>
            </a:r>
          </a:p>
          <a:p>
            <a:pPr marL="171450" indent="-171450">
              <a:buFont typeface="Arial" panose="020B0604020202020204" pitchFamily="34" charset="0"/>
              <a:buChar char="•"/>
            </a:pPr>
            <a:r>
              <a:rPr lang="en-US" dirty="0"/>
              <a:t>Azure 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88</a:t>
            </a:fld>
            <a:endParaRPr lang="en-US"/>
          </a:p>
        </p:txBody>
      </p:sp>
    </p:spTree>
    <p:extLst>
      <p:ext uri="{BB962C8B-B14F-4D97-AF65-F5344CB8AC3E}">
        <p14:creationId xmlns:p14="http://schemas.microsoft.com/office/powerpoint/2010/main" val="208723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2020s – Ongoing Evolution</a:t>
            </a:r>
            <a:endParaRPr lang="en-US" b="0" u="none" dirty="0"/>
          </a:p>
          <a:p>
            <a:pPr marL="171450" indent="-171450">
              <a:buFont typeface="Arial" panose="020B0604020202020204" pitchFamily="34" charset="0"/>
              <a:buChar char="•"/>
            </a:pPr>
            <a:r>
              <a:rPr lang="en-US" b="0" u="none" dirty="0"/>
              <a:t>Cloud computing continued to evolve with advancements in AI, machine learning, and edge computing.</a:t>
            </a:r>
          </a:p>
          <a:p>
            <a:pPr marL="171450" indent="-171450">
              <a:buFont typeface="Arial" panose="020B0604020202020204" pitchFamily="34" charset="0"/>
              <a:buChar char="•"/>
            </a:pPr>
            <a:r>
              <a:rPr lang="en-US" b="0" u="none" dirty="0"/>
              <a:t>The COVID-19 pandemic accelerated cloud adoption as remote work and digital transformation became imperative for many organizations.</a:t>
            </a:r>
          </a:p>
          <a:p>
            <a:pPr marL="171450" indent="-171450">
              <a:buFont typeface="Arial" panose="020B0604020202020204" pitchFamily="34" charset="0"/>
              <a:buChar char="•"/>
            </a:pPr>
            <a:r>
              <a:rPr lang="en-US" b="0" u="none" dirty="0"/>
              <a:t>More specialized cloud services, such as AI/ML platforms and edge computing solutions, emerged.</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13</a:t>
            </a:fld>
            <a:endParaRPr lang="en-US"/>
          </a:p>
        </p:txBody>
      </p:sp>
    </p:spTree>
    <p:extLst>
      <p:ext uri="{BB962C8B-B14F-4D97-AF65-F5344CB8AC3E}">
        <p14:creationId xmlns:p14="http://schemas.microsoft.com/office/powerpoint/2010/main" val="236780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Future – AI, Edge, and Quantum Computing</a:t>
            </a:r>
            <a:endParaRPr lang="en-US" b="0" u="none" dirty="0"/>
          </a:p>
          <a:p>
            <a:pPr marL="171450" indent="-171450">
              <a:buFont typeface="Arial" panose="020B0604020202020204" pitchFamily="34" charset="0"/>
              <a:buChar char="•"/>
            </a:pPr>
            <a:r>
              <a:rPr lang="en-US" b="0" u="none" dirty="0"/>
              <a:t>The future of cloud computing is expected to involve grater integration with edge computing, enabling real-time data processing closer to where it is generated.</a:t>
            </a:r>
          </a:p>
          <a:p>
            <a:pPr marL="171450" indent="-171450">
              <a:buFont typeface="Arial" panose="020B0604020202020204" pitchFamily="34" charset="0"/>
              <a:buChar char="•"/>
            </a:pPr>
            <a:r>
              <a:rPr lang="en-US" b="0" u="none" dirty="0"/>
              <a:t>Quantum computer is also on the horizon with potential applications for solving complex problems that are currently computationally infeasible.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Throughout its history, cloud computing has transformed the way organizations approach IT infrastructure and services.  It has provided businesses with the flexibility, scalability, and cost-efficiently needed to innovate and adapt in an increasingly digital world.  As technology continues to advanced, cloud computing is likely to remain tat the forefront of IT solutions.</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14</a:t>
            </a:fld>
            <a:endParaRPr lang="en-US"/>
          </a:p>
        </p:txBody>
      </p:sp>
    </p:spTree>
    <p:extLst>
      <p:ext uri="{BB962C8B-B14F-4D97-AF65-F5344CB8AC3E}">
        <p14:creationId xmlns:p14="http://schemas.microsoft.com/office/powerpoint/2010/main" val="70517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5526-2434-CCF5-E538-0B14D4B3E2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4B85E-B78E-7B07-B975-1485AB8A6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24106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65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3EA62-EB8A-5571-473A-29CB9286A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8EF445-4ECB-838A-AACC-9907F1203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9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4D2F-1F80-8CFE-CB72-113C15AAA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0AF2A9-A512-F878-1080-ABE44FD516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447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8D08-7193-4AF0-7FF2-D51D53F7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2B884C-8683-6A3C-B24A-94675D7F90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17F484-926D-A2A3-A084-0384F97492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7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51C3-5A54-BEA2-A937-80CF23F2B4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E8D9EA-4DEB-3360-DA8B-80D5E14C44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0CF75C-522C-CA96-EAA8-1C560A976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C749B8-7F68-4EFC-87E8-404D3CCF0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D7EF59-C03A-8717-5807-C9D81018C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761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6BA0-7CD1-87A2-776D-4463C2AFA9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81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8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E3B8-3D1D-9426-E73E-114067E527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98E8B9-4EA8-9A9D-9371-F3777BA3B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873AB-B98F-BC42-E489-7DFD6A5E7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9923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AE52-54F9-FD64-4405-B6E79A580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7DA3E3-639C-43F9-8F37-58204E83E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19ABC9-A230-88B8-D918-37BE971A4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82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8113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C6C32-D465-B7A0-0280-AD7AE6867C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B5BE99-37CA-7511-1123-58B6250FE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6F8B8A1-F58F-0AEC-04EF-DD8852699720}"/>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540" y="6585686"/>
            <a:ext cx="970684" cy="254927"/>
          </a:xfrm>
          <a:prstGeom prst="rect">
            <a:avLst/>
          </a:prstGeom>
        </p:spPr>
      </p:pic>
      <p:pic>
        <p:nvPicPr>
          <p:cNvPr id="9" name="Picture 8">
            <a:extLst>
              <a:ext uri="{FF2B5EF4-FFF2-40B4-BE49-F238E27FC236}">
                <a16:creationId xmlns:a16="http://schemas.microsoft.com/office/drawing/2014/main" id="{8600ADBF-1A0B-FD23-3702-61173C4B4E2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80493" y="6585686"/>
            <a:ext cx="1103096" cy="289702"/>
          </a:xfrm>
          <a:prstGeom prst="rect">
            <a:avLst/>
          </a:prstGeom>
        </p:spPr>
      </p:pic>
      <p:sp>
        <p:nvSpPr>
          <p:cNvPr id="11" name="TextBox 10">
            <a:extLst>
              <a:ext uri="{FF2B5EF4-FFF2-40B4-BE49-F238E27FC236}">
                <a16:creationId xmlns:a16="http://schemas.microsoft.com/office/drawing/2014/main" id="{6EA50A0E-1798-5CBD-C741-87E3D7010196}"/>
              </a:ext>
            </a:extLst>
          </p:cNvPr>
          <p:cNvSpPr txBox="1"/>
          <p:nvPr userDrawn="1"/>
        </p:nvSpPr>
        <p:spPr>
          <a:xfrm>
            <a:off x="4461481" y="6581001"/>
            <a:ext cx="3269036"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Azure: Unleashing the Power of Cloud Computing</a:t>
            </a:r>
          </a:p>
        </p:txBody>
      </p:sp>
    </p:spTree>
    <p:extLst>
      <p:ext uri="{BB962C8B-B14F-4D97-AF65-F5344CB8AC3E}">
        <p14:creationId xmlns:p14="http://schemas.microsoft.com/office/powerpoint/2010/main" val="1251720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FFD21D"/>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FD21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FD21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FD21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FD21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FD21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9553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6.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29.png"/><Relationship Id="rId18" Type="http://schemas.openxmlformats.org/officeDocument/2006/relationships/image" Target="../media/image61.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notesSlide" Target="../notesSlides/notesSlide47.xml"/><Relationship Id="rId16"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7.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48.xml"/><Relationship Id="rId16"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65.svg"/><Relationship Id="rId11" Type="http://schemas.openxmlformats.org/officeDocument/2006/relationships/image" Target="../media/image70.svg"/><Relationship Id="rId5" Type="http://schemas.openxmlformats.org/officeDocument/2006/relationships/image" Target="../media/image64.pn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svg"/><Relationship Id="rId1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49.xml"/><Relationship Id="rId16" Type="http://schemas.openxmlformats.org/officeDocument/2006/relationships/image" Target="../media/image90.png"/><Relationship Id="rId20" Type="http://schemas.openxmlformats.org/officeDocument/2006/relationships/image" Target="../media/image94.sv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svg"/><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10.png"/><Relationship Id="rId11" Type="http://schemas.openxmlformats.org/officeDocument/2006/relationships/image" Target="../media/image115.jpg"/><Relationship Id="rId5" Type="http://schemas.openxmlformats.org/officeDocument/2006/relationships/image" Target="../media/image109.png"/><Relationship Id="rId15" Type="http://schemas.openxmlformats.org/officeDocument/2006/relationships/image" Target="../media/image118.jp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98.png"/></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29.png"/></Relationships>
</file>

<file path=ppt/slides/_rels/slide6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jp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svg"/></Relationships>
</file>

<file path=ppt/slides/_rels/slide6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7.png"/><Relationship Id="rId11" Type="http://schemas.openxmlformats.org/officeDocument/2006/relationships/image" Target="../media/image152.sv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55.png"/></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57.png"/></Relationships>
</file>

<file path=ppt/slides/_rels/slide6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6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svg"/><Relationship Id="rId18" Type="http://schemas.openxmlformats.org/officeDocument/2006/relationships/image" Target="../media/image181.png"/><Relationship Id="rId26" Type="http://schemas.openxmlformats.org/officeDocument/2006/relationships/image" Target="../media/image189.png"/><Relationship Id="rId3" Type="http://schemas.openxmlformats.org/officeDocument/2006/relationships/image" Target="../media/image166.png"/><Relationship Id="rId21" Type="http://schemas.openxmlformats.org/officeDocument/2006/relationships/image" Target="../media/image184.sv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svg"/><Relationship Id="rId25" Type="http://schemas.openxmlformats.org/officeDocument/2006/relationships/image" Target="../media/image188.png"/><Relationship Id="rId2" Type="http://schemas.openxmlformats.org/officeDocument/2006/relationships/notesSlide" Target="../notesSlides/notesSlide58.xml"/><Relationship Id="rId16" Type="http://schemas.openxmlformats.org/officeDocument/2006/relationships/image" Target="../media/image179.png"/><Relationship Id="rId20" Type="http://schemas.openxmlformats.org/officeDocument/2006/relationships/image" Target="../media/image183.png"/><Relationship Id="rId29" Type="http://schemas.openxmlformats.org/officeDocument/2006/relationships/image" Target="../media/image192.svg"/><Relationship Id="rId1" Type="http://schemas.openxmlformats.org/officeDocument/2006/relationships/slideLayout" Target="../slideLayouts/slideLayout8.xml"/><Relationship Id="rId6" Type="http://schemas.openxmlformats.org/officeDocument/2006/relationships/image" Target="../media/image169.svg"/><Relationship Id="rId11" Type="http://schemas.openxmlformats.org/officeDocument/2006/relationships/image" Target="../media/image174.svg"/><Relationship Id="rId24" Type="http://schemas.openxmlformats.org/officeDocument/2006/relationships/image" Target="../media/image187.svg"/><Relationship Id="rId5" Type="http://schemas.openxmlformats.org/officeDocument/2006/relationships/image" Target="../media/image168.png"/><Relationship Id="rId15" Type="http://schemas.openxmlformats.org/officeDocument/2006/relationships/image" Target="../media/image178.svg"/><Relationship Id="rId23" Type="http://schemas.openxmlformats.org/officeDocument/2006/relationships/image" Target="../media/image186.png"/><Relationship Id="rId28" Type="http://schemas.openxmlformats.org/officeDocument/2006/relationships/image" Target="../media/image191.png"/><Relationship Id="rId10" Type="http://schemas.openxmlformats.org/officeDocument/2006/relationships/image" Target="../media/image173.png"/><Relationship Id="rId19" Type="http://schemas.openxmlformats.org/officeDocument/2006/relationships/image" Target="../media/image182.svg"/><Relationship Id="rId31" Type="http://schemas.openxmlformats.org/officeDocument/2006/relationships/image" Target="../media/image194.svg"/><Relationship Id="rId4" Type="http://schemas.openxmlformats.org/officeDocument/2006/relationships/image" Target="../media/image167.svg"/><Relationship Id="rId9" Type="http://schemas.openxmlformats.org/officeDocument/2006/relationships/image" Target="../media/image172.svg"/><Relationship Id="rId14" Type="http://schemas.openxmlformats.org/officeDocument/2006/relationships/image" Target="../media/image177.png"/><Relationship Id="rId22" Type="http://schemas.openxmlformats.org/officeDocument/2006/relationships/image" Target="../media/image185.png"/><Relationship Id="rId27" Type="http://schemas.openxmlformats.org/officeDocument/2006/relationships/image" Target="../media/image190.svg"/><Relationship Id="rId30" Type="http://schemas.openxmlformats.org/officeDocument/2006/relationships/image" Target="../media/image193.png"/></Relationships>
</file>

<file path=ppt/slides/_rels/slide68.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68.png"/><Relationship Id="rId7" Type="http://schemas.openxmlformats.org/officeDocument/2006/relationships/image" Target="../media/image170.png"/><Relationship Id="rId12" Type="http://schemas.openxmlformats.org/officeDocument/2006/relationships/image" Target="../media/image199.sv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167.svg"/><Relationship Id="rId11" Type="http://schemas.openxmlformats.org/officeDocument/2006/relationships/image" Target="../media/image198.png"/><Relationship Id="rId5" Type="http://schemas.openxmlformats.org/officeDocument/2006/relationships/image" Target="../media/image166.png"/><Relationship Id="rId10" Type="http://schemas.openxmlformats.org/officeDocument/2006/relationships/image" Target="../media/image197.png"/><Relationship Id="rId4" Type="http://schemas.openxmlformats.org/officeDocument/2006/relationships/image" Target="../media/image169.svg"/><Relationship Id="rId9" Type="http://schemas.openxmlformats.org/officeDocument/2006/relationships/image" Target="../media/image196.svg"/><Relationship Id="rId14" Type="http://schemas.openxmlformats.org/officeDocument/2006/relationships/image" Target="../media/image201.sv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14.svg"/><Relationship Id="rId4" Type="http://schemas.openxmlformats.org/officeDocument/2006/relationships/image" Target="../media/image208.svg"/><Relationship Id="rId9" Type="http://schemas.openxmlformats.org/officeDocument/2006/relationships/image" Target="../media/image213.png"/></Relationships>
</file>

<file path=ppt/slides/_rels/slide73.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20.jpg"/><Relationship Id="rId12"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1.png"/></Relationships>
</file>

<file path=ppt/slides/_rels/slide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20.jpg"/><Relationship Id="rId12"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1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p:txBody>
      </p:sp>
    </p:spTree>
    <p:extLst>
      <p:ext uri="{BB962C8B-B14F-4D97-AF65-F5344CB8AC3E}">
        <p14:creationId xmlns:p14="http://schemas.microsoft.com/office/powerpoint/2010/main" val="138914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p:txBody>
      </p:sp>
    </p:spTree>
    <p:extLst>
      <p:ext uri="{BB962C8B-B14F-4D97-AF65-F5344CB8AC3E}">
        <p14:creationId xmlns:p14="http://schemas.microsoft.com/office/powerpoint/2010/main" val="1535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p:txBody>
      </p:sp>
    </p:spTree>
    <p:extLst>
      <p:ext uri="{BB962C8B-B14F-4D97-AF65-F5344CB8AC3E}">
        <p14:creationId xmlns:p14="http://schemas.microsoft.com/office/powerpoint/2010/main" val="306294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a:p>
            <a:r>
              <a:rPr lang="en-US" dirty="0"/>
              <a:t>2020s – Ongoing Evolution</a:t>
            </a:r>
          </a:p>
        </p:txBody>
      </p:sp>
    </p:spTree>
    <p:extLst>
      <p:ext uri="{BB962C8B-B14F-4D97-AF65-F5344CB8AC3E}">
        <p14:creationId xmlns:p14="http://schemas.microsoft.com/office/powerpoint/2010/main" val="46514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a:p>
            <a:r>
              <a:rPr lang="en-US" dirty="0"/>
              <a:t>2020s – Ongoing Evolution</a:t>
            </a:r>
          </a:p>
          <a:p>
            <a:r>
              <a:rPr lang="en-US" dirty="0"/>
              <a:t>Future – AI, Edge, and Quantum Computing</a:t>
            </a:r>
          </a:p>
        </p:txBody>
      </p:sp>
    </p:spTree>
    <p:extLst>
      <p:ext uri="{BB962C8B-B14F-4D97-AF65-F5344CB8AC3E}">
        <p14:creationId xmlns:p14="http://schemas.microsoft.com/office/powerpoint/2010/main" val="131860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a:p>
            <a:r>
              <a:rPr lang="en-US" dirty="0"/>
              <a:t>2020s – Ongoing Evolution</a:t>
            </a:r>
          </a:p>
          <a:p>
            <a:r>
              <a:rPr lang="en-US" dirty="0"/>
              <a:t>Future – Edge and Quantum Computing</a:t>
            </a:r>
          </a:p>
        </p:txBody>
      </p:sp>
    </p:spTree>
    <p:extLst>
      <p:ext uri="{BB962C8B-B14F-4D97-AF65-F5344CB8AC3E}">
        <p14:creationId xmlns:p14="http://schemas.microsoft.com/office/powerpoint/2010/main" val="3962146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Tree>
    <p:extLst>
      <p:ext uri="{BB962C8B-B14F-4D97-AF65-F5344CB8AC3E}">
        <p14:creationId xmlns:p14="http://schemas.microsoft.com/office/powerpoint/2010/main" val="22288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Tree>
    <p:extLst>
      <p:ext uri="{BB962C8B-B14F-4D97-AF65-F5344CB8AC3E}">
        <p14:creationId xmlns:p14="http://schemas.microsoft.com/office/powerpoint/2010/main" val="15473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11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Tree>
    <p:extLst>
      <p:ext uri="{BB962C8B-B14F-4D97-AF65-F5344CB8AC3E}">
        <p14:creationId xmlns:p14="http://schemas.microsoft.com/office/powerpoint/2010/main" val="1446745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Tree>
    <p:extLst>
      <p:ext uri="{BB962C8B-B14F-4D97-AF65-F5344CB8AC3E}">
        <p14:creationId xmlns:p14="http://schemas.microsoft.com/office/powerpoint/2010/main" val="18002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D593-067C-0861-965F-E97CA552F277}"/>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E13553F-F1DF-DC77-8AAB-92CFF3C10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296DA3B-0874-46F1-9E02-EACBE3C5264F}"/>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D21D"/>
                </a:solidFill>
              </a:rPr>
              <a:t>chadgreen@chadgreen.com</a:t>
            </a:r>
          </a:p>
          <a:p>
            <a:pPr marL="0" indent="0">
              <a:buFont typeface="Arial" panose="020B0604020202020204" pitchFamily="34" charset="0"/>
              <a:buNone/>
            </a:pPr>
            <a:r>
              <a:rPr lang="en-US" sz="4000" dirty="0">
                <a:solidFill>
                  <a:srgbClr val="FFD21D"/>
                </a:solidFill>
              </a:rPr>
              <a:t>TaleLearnCode</a:t>
            </a:r>
          </a:p>
          <a:p>
            <a:pPr marL="0" indent="0">
              <a:buFont typeface="Arial" panose="020B0604020202020204" pitchFamily="34" charset="0"/>
              <a:buNone/>
            </a:pPr>
            <a:r>
              <a:rPr lang="en-US" sz="4000" dirty="0">
                <a:solidFill>
                  <a:srgbClr val="FFD21D"/>
                </a:solidFill>
              </a:rPr>
              <a:t>ChadGreen.com</a:t>
            </a:r>
          </a:p>
          <a:p>
            <a:pPr marL="0" indent="0">
              <a:buFont typeface="Arial" panose="020B0604020202020204" pitchFamily="34" charset="0"/>
              <a:buNone/>
            </a:pPr>
            <a:r>
              <a:rPr lang="en-US" sz="4000" dirty="0" err="1">
                <a:solidFill>
                  <a:srgbClr val="FFD21D"/>
                </a:solidFill>
              </a:rPr>
              <a:t>ChadGreen</a:t>
            </a:r>
            <a:r>
              <a:rPr lang="en-US" sz="4000" dirty="0">
                <a:solidFill>
                  <a:srgbClr val="FFD21D"/>
                </a:solidFill>
              </a:rPr>
              <a:t> &amp; TaleLearnCode</a:t>
            </a:r>
          </a:p>
          <a:p>
            <a:pPr marL="0" indent="0">
              <a:buFont typeface="Arial" panose="020B0604020202020204" pitchFamily="34" charset="0"/>
              <a:buNone/>
            </a:pPr>
            <a:r>
              <a:rPr lang="en-US" sz="4000" dirty="0" err="1">
                <a:solidFill>
                  <a:srgbClr val="FFD21D"/>
                </a:solidFill>
              </a:rPr>
              <a:t>ChadwickEGreen</a:t>
            </a:r>
            <a:endParaRPr lang="en-US" sz="4000" dirty="0">
              <a:solidFill>
                <a:srgbClr val="FFD21D"/>
              </a:solidFill>
            </a:endParaRPr>
          </a:p>
        </p:txBody>
      </p:sp>
      <p:pic>
        <p:nvPicPr>
          <p:cNvPr id="5" name="Picture 4">
            <a:extLst>
              <a:ext uri="{FF2B5EF4-FFF2-40B4-BE49-F238E27FC236}">
                <a16:creationId xmlns:a16="http://schemas.microsoft.com/office/drawing/2014/main" id="{FEF1D19F-C60C-4434-A479-D17E34FD0E50}"/>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9832E7BF-6E98-C875-5963-28FBDB1731ED}"/>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9F98F13-8D4F-FA1B-5759-358367CBC50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94224C-25D3-9C6E-64D2-F8B6275C3EC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D0257594-B7E3-551F-ECE3-DE22F55D841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395CB3D6-C4F9-EAAB-96EB-4A79A6FC474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6208706" y="4581407"/>
            <a:ext cx="1520497" cy="1491403"/>
          </a:xfrm>
          <a:prstGeom prst="rect">
            <a:avLst/>
          </a:prstGeom>
        </p:spPr>
      </p:pic>
    </p:spTree>
    <p:extLst>
      <p:ext uri="{BB962C8B-B14F-4D97-AF65-F5344CB8AC3E}">
        <p14:creationId xmlns:p14="http://schemas.microsoft.com/office/powerpoint/2010/main" val="1126393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Tree>
    <p:extLst>
      <p:ext uri="{BB962C8B-B14F-4D97-AF65-F5344CB8AC3E}">
        <p14:creationId xmlns:p14="http://schemas.microsoft.com/office/powerpoint/2010/main" val="10259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Tree>
    <p:extLst>
      <p:ext uri="{BB962C8B-B14F-4D97-AF65-F5344CB8AC3E}">
        <p14:creationId xmlns:p14="http://schemas.microsoft.com/office/powerpoint/2010/main" val="181692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Tree>
    <p:extLst>
      <p:ext uri="{BB962C8B-B14F-4D97-AF65-F5344CB8AC3E}">
        <p14:creationId xmlns:p14="http://schemas.microsoft.com/office/powerpoint/2010/main" val="261698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Tree>
    <p:extLst>
      <p:ext uri="{BB962C8B-B14F-4D97-AF65-F5344CB8AC3E}">
        <p14:creationId xmlns:p14="http://schemas.microsoft.com/office/powerpoint/2010/main" val="162120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Tree>
    <p:extLst>
      <p:ext uri="{BB962C8B-B14F-4D97-AF65-F5344CB8AC3E}">
        <p14:creationId xmlns:p14="http://schemas.microsoft.com/office/powerpoint/2010/main" val="121979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
        <p:nvSpPr>
          <p:cNvPr id="26" name="Rectangle: Rounded Corners 25">
            <a:extLst>
              <a:ext uri="{FF2B5EF4-FFF2-40B4-BE49-F238E27FC236}">
                <a16:creationId xmlns:a16="http://schemas.microsoft.com/office/drawing/2014/main" id="{B4612450-ED16-C8CC-E59A-857D335022BE}"/>
              </a:ext>
            </a:extLst>
          </p:cNvPr>
          <p:cNvSpPr/>
          <p:nvPr/>
        </p:nvSpPr>
        <p:spPr>
          <a:xfrm>
            <a:off x="4795343"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Focus on Core Competencies</a:t>
            </a:r>
          </a:p>
        </p:txBody>
      </p:sp>
    </p:spTree>
    <p:extLst>
      <p:ext uri="{BB962C8B-B14F-4D97-AF65-F5344CB8AC3E}">
        <p14:creationId xmlns:p14="http://schemas.microsoft.com/office/powerpoint/2010/main" val="2802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
        <p:nvSpPr>
          <p:cNvPr id="26" name="Rectangle: Rounded Corners 25">
            <a:extLst>
              <a:ext uri="{FF2B5EF4-FFF2-40B4-BE49-F238E27FC236}">
                <a16:creationId xmlns:a16="http://schemas.microsoft.com/office/drawing/2014/main" id="{B4612450-ED16-C8CC-E59A-857D335022BE}"/>
              </a:ext>
            </a:extLst>
          </p:cNvPr>
          <p:cNvSpPr/>
          <p:nvPr/>
        </p:nvSpPr>
        <p:spPr>
          <a:xfrm>
            <a:off x="4795343" y="4980426"/>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Focus on Core Competencies</a:t>
            </a:r>
          </a:p>
        </p:txBody>
      </p:sp>
      <p:sp>
        <p:nvSpPr>
          <p:cNvPr id="27" name="Rectangle: Rounded Corners 26">
            <a:extLst>
              <a:ext uri="{FF2B5EF4-FFF2-40B4-BE49-F238E27FC236}">
                <a16:creationId xmlns:a16="http://schemas.microsoft.com/office/drawing/2014/main" id="{7A18A9B7-795A-9C47-7DE2-0D6E391D1DC4}"/>
              </a:ext>
            </a:extLst>
          </p:cNvPr>
          <p:cNvSpPr/>
          <p:nvPr/>
        </p:nvSpPr>
        <p:spPr>
          <a:xfrm>
            <a:off x="7725116"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Support for Moden Workloads</a:t>
            </a:r>
          </a:p>
        </p:txBody>
      </p:sp>
    </p:spTree>
    <p:extLst>
      <p:ext uri="{BB962C8B-B14F-4D97-AF65-F5344CB8AC3E}">
        <p14:creationId xmlns:p14="http://schemas.microsoft.com/office/powerpoint/2010/main" val="286735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
        <p:nvSpPr>
          <p:cNvPr id="26" name="Rectangle: Rounded Corners 25">
            <a:extLst>
              <a:ext uri="{FF2B5EF4-FFF2-40B4-BE49-F238E27FC236}">
                <a16:creationId xmlns:a16="http://schemas.microsoft.com/office/drawing/2014/main" id="{B4612450-ED16-C8CC-E59A-857D335022BE}"/>
              </a:ext>
            </a:extLst>
          </p:cNvPr>
          <p:cNvSpPr/>
          <p:nvPr/>
        </p:nvSpPr>
        <p:spPr>
          <a:xfrm>
            <a:off x="4795343"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Focus on Core Competencies</a:t>
            </a:r>
          </a:p>
        </p:txBody>
      </p:sp>
      <p:sp>
        <p:nvSpPr>
          <p:cNvPr id="27" name="Rectangle: Rounded Corners 26">
            <a:extLst>
              <a:ext uri="{FF2B5EF4-FFF2-40B4-BE49-F238E27FC236}">
                <a16:creationId xmlns:a16="http://schemas.microsoft.com/office/drawing/2014/main" id="{7A18A9B7-795A-9C47-7DE2-0D6E391D1DC4}"/>
              </a:ext>
            </a:extLst>
          </p:cNvPr>
          <p:cNvSpPr/>
          <p:nvPr/>
        </p:nvSpPr>
        <p:spPr>
          <a:xfrm>
            <a:off x="7725116"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Support for Moden Workloads</a:t>
            </a:r>
          </a:p>
        </p:txBody>
      </p:sp>
    </p:spTree>
    <p:extLst>
      <p:ext uri="{BB962C8B-B14F-4D97-AF65-F5344CB8AC3E}">
        <p14:creationId xmlns:p14="http://schemas.microsoft.com/office/powerpoint/2010/main" val="4196186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Tree>
    <p:extLst>
      <p:ext uri="{BB962C8B-B14F-4D97-AF65-F5344CB8AC3E}">
        <p14:creationId xmlns:p14="http://schemas.microsoft.com/office/powerpoint/2010/main" val="26186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spTree>
    <p:extLst>
      <p:ext uri="{BB962C8B-B14F-4D97-AF65-F5344CB8AC3E}">
        <p14:creationId xmlns:p14="http://schemas.microsoft.com/office/powerpoint/2010/main" val="324117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278E-7E0E-C40C-47D3-47AC06C1E313}"/>
              </a:ext>
            </a:extLst>
          </p:cNvPr>
          <p:cNvSpPr>
            <a:spLocks noGrp="1"/>
          </p:cNvSpPr>
          <p:nvPr>
            <p:ph type="title"/>
          </p:nvPr>
        </p:nvSpPr>
        <p:spPr/>
        <p:txBody>
          <a:bodyPr/>
          <a:lstStyle/>
          <a:p>
            <a:r>
              <a:rPr lang="en-US" dirty="0"/>
              <a:t>Memphis Azure User Group</a:t>
            </a:r>
          </a:p>
        </p:txBody>
      </p:sp>
      <p:sp>
        <p:nvSpPr>
          <p:cNvPr id="3" name="Content Placeholder 2">
            <a:extLst>
              <a:ext uri="{FF2B5EF4-FFF2-40B4-BE49-F238E27FC236}">
                <a16:creationId xmlns:a16="http://schemas.microsoft.com/office/drawing/2014/main" id="{90FF706C-DF8B-6C86-1096-B445C839F29B}"/>
              </a:ext>
            </a:extLst>
          </p:cNvPr>
          <p:cNvSpPr>
            <a:spLocks noGrp="1"/>
          </p:cNvSpPr>
          <p:nvPr>
            <p:ph idx="1"/>
          </p:nvPr>
        </p:nvSpPr>
        <p:spPr/>
        <p:txBody>
          <a:bodyPr/>
          <a:lstStyle/>
          <a:p>
            <a:r>
              <a:rPr lang="en-US" dirty="0"/>
              <a:t>October 2023 – Azure: Unleashing the Power of Cloud Computing</a:t>
            </a:r>
          </a:p>
          <a:p>
            <a:r>
              <a:rPr lang="en-US" dirty="0"/>
              <a:t>November 2023 – Azure on the Cheap – Your First Azure Application</a:t>
            </a:r>
          </a:p>
          <a:p>
            <a:r>
              <a:rPr lang="en-US" dirty="0"/>
              <a:t>December 2023 – Automating my Dog with Azure Cognitive Services</a:t>
            </a:r>
          </a:p>
        </p:txBody>
      </p:sp>
      <p:sp>
        <p:nvSpPr>
          <p:cNvPr id="6" name="TextBox 5">
            <a:extLst>
              <a:ext uri="{FF2B5EF4-FFF2-40B4-BE49-F238E27FC236}">
                <a16:creationId xmlns:a16="http://schemas.microsoft.com/office/drawing/2014/main" id="{6DB7FCEB-DFCB-6805-D80E-4A2DF9F0E699}"/>
              </a:ext>
            </a:extLst>
          </p:cNvPr>
          <p:cNvSpPr txBox="1"/>
          <p:nvPr/>
        </p:nvSpPr>
        <p:spPr>
          <a:xfrm>
            <a:off x="157655" y="4442728"/>
            <a:ext cx="11908221" cy="646331"/>
          </a:xfrm>
          <a:prstGeom prst="rect">
            <a:avLst/>
          </a:prstGeom>
          <a:noFill/>
        </p:spPr>
        <p:txBody>
          <a:bodyPr wrap="square">
            <a:spAutoFit/>
          </a:bodyPr>
          <a:lstStyle/>
          <a:p>
            <a:pPr algn="ctr"/>
            <a:r>
              <a:rPr lang="en-US" sz="3600" dirty="0">
                <a:solidFill>
                  <a:srgbClr val="92D050"/>
                </a:solidFill>
                <a:latin typeface="Kamerik205 8" panose="020B0803030600020004" pitchFamily="34" charset="0"/>
              </a:rPr>
              <a:t>https://memphisazure.com/</a:t>
            </a:r>
          </a:p>
        </p:txBody>
      </p:sp>
      <p:pic>
        <p:nvPicPr>
          <p:cNvPr id="12" name="Picture 11">
            <a:extLst>
              <a:ext uri="{FF2B5EF4-FFF2-40B4-BE49-F238E27FC236}">
                <a16:creationId xmlns:a16="http://schemas.microsoft.com/office/drawing/2014/main" id="{4DE88416-74DA-E80C-8B0D-721A469F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993" y="409630"/>
            <a:ext cx="2039007" cy="1398759"/>
          </a:xfrm>
          <a:prstGeom prst="rect">
            <a:avLst/>
          </a:prstGeom>
        </p:spPr>
      </p:pic>
    </p:spTree>
    <p:extLst>
      <p:ext uri="{BB962C8B-B14F-4D97-AF65-F5344CB8AC3E}">
        <p14:creationId xmlns:p14="http://schemas.microsoft.com/office/powerpoint/2010/main" val="2279846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sp>
        <p:nvSpPr>
          <p:cNvPr id="11" name="Rectangle: Rounded Corners 10">
            <a:extLst>
              <a:ext uri="{FF2B5EF4-FFF2-40B4-BE49-F238E27FC236}">
                <a16:creationId xmlns:a16="http://schemas.microsoft.com/office/drawing/2014/main" id="{B5FE29AC-2FA5-38C9-2B1B-231E19846C80}"/>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Tree>
    <p:extLst>
      <p:ext uri="{BB962C8B-B14F-4D97-AF65-F5344CB8AC3E}">
        <p14:creationId xmlns:p14="http://schemas.microsoft.com/office/powerpoint/2010/main" val="34802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sp>
        <p:nvSpPr>
          <p:cNvPr id="11" name="Rectangle: Rounded Corners 10">
            <a:extLst>
              <a:ext uri="{FF2B5EF4-FFF2-40B4-BE49-F238E27FC236}">
                <a16:creationId xmlns:a16="http://schemas.microsoft.com/office/drawing/2014/main" id="{B5FE29AC-2FA5-38C9-2B1B-231E19846C80}"/>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
        <p:nvSpPr>
          <p:cNvPr id="12" name="TextBox 11">
            <a:extLst>
              <a:ext uri="{FF2B5EF4-FFF2-40B4-BE49-F238E27FC236}">
                <a16:creationId xmlns:a16="http://schemas.microsoft.com/office/drawing/2014/main" id="{0AE9FF8A-0C53-901B-9E10-6654C3B8A54E}"/>
              </a:ext>
            </a:extLst>
          </p:cNvPr>
          <p:cNvSpPr txBox="1"/>
          <p:nvPr/>
        </p:nvSpPr>
        <p:spPr>
          <a:xfrm>
            <a:off x="4711294" y="5205047"/>
            <a:ext cx="2812565" cy="369332"/>
          </a:xfrm>
          <a:prstGeom prst="rect">
            <a:avLst/>
          </a:prstGeom>
          <a:noFill/>
        </p:spPr>
        <p:txBody>
          <a:bodyPr wrap="none" rtlCol="0">
            <a:spAutoFit/>
          </a:bodyPr>
          <a:lstStyle/>
          <a:p>
            <a:r>
              <a:rPr lang="en-US" b="1" dirty="0">
                <a:solidFill>
                  <a:schemeClr val="bg1"/>
                </a:solidFill>
              </a:rPr>
              <a:t>Function as a Service (</a:t>
            </a:r>
            <a:r>
              <a:rPr lang="en-US" b="1" dirty="0" err="1">
                <a:solidFill>
                  <a:schemeClr val="bg1"/>
                </a:solidFill>
              </a:rPr>
              <a:t>FaaS</a:t>
            </a:r>
            <a:r>
              <a:rPr lang="en-US" b="1" dirty="0">
                <a:solidFill>
                  <a:schemeClr val="bg1"/>
                </a:solidFill>
              </a:rPr>
              <a:t>)</a:t>
            </a:r>
          </a:p>
        </p:txBody>
      </p:sp>
    </p:spTree>
    <p:extLst>
      <p:ext uri="{BB962C8B-B14F-4D97-AF65-F5344CB8AC3E}">
        <p14:creationId xmlns:p14="http://schemas.microsoft.com/office/powerpoint/2010/main" val="49784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grpSp>
        <p:nvGrpSpPr>
          <p:cNvPr id="4" name="Group 3">
            <a:extLst>
              <a:ext uri="{FF2B5EF4-FFF2-40B4-BE49-F238E27FC236}">
                <a16:creationId xmlns:a16="http://schemas.microsoft.com/office/drawing/2014/main" id="{F66299D5-7628-5531-920E-0A8429E58F7C}"/>
              </a:ext>
            </a:extLst>
          </p:cNvPr>
          <p:cNvGrpSpPr/>
          <p:nvPr/>
        </p:nvGrpSpPr>
        <p:grpSpPr>
          <a:xfrm>
            <a:off x="4041112" y="4001738"/>
            <a:ext cx="4109776" cy="1768510"/>
            <a:chOff x="4041112" y="4001738"/>
            <a:chExt cx="4109776" cy="1768510"/>
          </a:xfrm>
        </p:grpSpPr>
        <p:sp>
          <p:nvSpPr>
            <p:cNvPr id="11" name="Rectangle: Rounded Corners 10">
              <a:extLst>
                <a:ext uri="{FF2B5EF4-FFF2-40B4-BE49-F238E27FC236}">
                  <a16:creationId xmlns:a16="http://schemas.microsoft.com/office/drawing/2014/main" id="{B5FE29AC-2FA5-38C9-2B1B-231E19846C80}"/>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
          <p:nvSpPr>
            <p:cNvPr id="12" name="TextBox 11">
              <a:extLst>
                <a:ext uri="{FF2B5EF4-FFF2-40B4-BE49-F238E27FC236}">
                  <a16:creationId xmlns:a16="http://schemas.microsoft.com/office/drawing/2014/main" id="{0AE9FF8A-0C53-901B-9E10-6654C3B8A54E}"/>
                </a:ext>
              </a:extLst>
            </p:cNvPr>
            <p:cNvSpPr txBox="1"/>
            <p:nvPr/>
          </p:nvSpPr>
          <p:spPr>
            <a:xfrm>
              <a:off x="4711294" y="5205047"/>
              <a:ext cx="2812565" cy="369332"/>
            </a:xfrm>
            <a:prstGeom prst="rect">
              <a:avLst/>
            </a:prstGeom>
            <a:noFill/>
          </p:spPr>
          <p:txBody>
            <a:bodyPr wrap="none" rtlCol="0">
              <a:spAutoFit/>
            </a:bodyPr>
            <a:lstStyle/>
            <a:p>
              <a:r>
                <a:rPr lang="en-US" b="1" dirty="0">
                  <a:solidFill>
                    <a:schemeClr val="bg1"/>
                  </a:solidFill>
                </a:rPr>
                <a:t>Function as a Service (</a:t>
              </a:r>
              <a:r>
                <a:rPr lang="en-US" b="1" dirty="0" err="1">
                  <a:solidFill>
                    <a:schemeClr val="bg1"/>
                  </a:solidFill>
                </a:rPr>
                <a:t>FaaS</a:t>
              </a:r>
              <a:r>
                <a:rPr lang="en-US" b="1" dirty="0">
                  <a:solidFill>
                    <a:schemeClr val="bg1"/>
                  </a:solidFill>
                </a:rPr>
                <a:t>)</a:t>
              </a:r>
            </a:p>
          </p:txBody>
        </p:sp>
      </p:grpSp>
    </p:spTree>
    <p:extLst>
      <p:ext uri="{BB962C8B-B14F-4D97-AF65-F5344CB8AC3E}">
        <p14:creationId xmlns:p14="http://schemas.microsoft.com/office/powerpoint/2010/main" val="333350125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2431 -0.00069 " pathEditMode="relative" rAng="0" ptsTypes="AA">
                                      <p:cBhvr>
                                        <p:cTn id="6" dur="1000" fill="hold"/>
                                        <p:tgtEl>
                                          <p:spTgt spid="4"/>
                                        </p:tgtEl>
                                        <p:attrNameLst>
                                          <p:attrName>ppt_x</p:attrName>
                                          <p:attrName>ppt_y</p:attrName>
                                        </p:attrNameLst>
                                      </p:cBhvr>
                                      <p:rCtr x="-1216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grpSp>
        <p:nvGrpSpPr>
          <p:cNvPr id="5" name="Group 4">
            <a:extLst>
              <a:ext uri="{FF2B5EF4-FFF2-40B4-BE49-F238E27FC236}">
                <a16:creationId xmlns:a16="http://schemas.microsoft.com/office/drawing/2014/main" id="{633841F2-E466-6B6E-3A38-831EB8FCDAAA}"/>
              </a:ext>
            </a:extLst>
          </p:cNvPr>
          <p:cNvGrpSpPr/>
          <p:nvPr/>
        </p:nvGrpSpPr>
        <p:grpSpPr>
          <a:xfrm>
            <a:off x="1076011" y="4001738"/>
            <a:ext cx="4109776" cy="1768510"/>
            <a:chOff x="4041112" y="4001738"/>
            <a:chExt cx="4109776" cy="1768510"/>
          </a:xfrm>
        </p:grpSpPr>
        <p:sp>
          <p:nvSpPr>
            <p:cNvPr id="7" name="Rectangle: Rounded Corners 6">
              <a:extLst>
                <a:ext uri="{FF2B5EF4-FFF2-40B4-BE49-F238E27FC236}">
                  <a16:creationId xmlns:a16="http://schemas.microsoft.com/office/drawing/2014/main" id="{C599A910-4158-9140-F730-B5615B8E5489}"/>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
          <p:nvSpPr>
            <p:cNvPr id="8" name="TextBox 7">
              <a:extLst>
                <a:ext uri="{FF2B5EF4-FFF2-40B4-BE49-F238E27FC236}">
                  <a16:creationId xmlns:a16="http://schemas.microsoft.com/office/drawing/2014/main" id="{C7B3437D-E539-E1CC-A42F-9FB7401F5F70}"/>
                </a:ext>
              </a:extLst>
            </p:cNvPr>
            <p:cNvSpPr txBox="1"/>
            <p:nvPr/>
          </p:nvSpPr>
          <p:spPr>
            <a:xfrm>
              <a:off x="4711294" y="5205047"/>
              <a:ext cx="2812565" cy="369332"/>
            </a:xfrm>
            <a:prstGeom prst="rect">
              <a:avLst/>
            </a:prstGeom>
            <a:noFill/>
          </p:spPr>
          <p:txBody>
            <a:bodyPr wrap="none" rtlCol="0">
              <a:spAutoFit/>
            </a:bodyPr>
            <a:lstStyle/>
            <a:p>
              <a:r>
                <a:rPr lang="en-US" b="1" dirty="0">
                  <a:solidFill>
                    <a:schemeClr val="bg1"/>
                  </a:solidFill>
                </a:rPr>
                <a:t>Function as a Service (</a:t>
              </a:r>
              <a:r>
                <a:rPr lang="en-US" b="1" dirty="0" err="1">
                  <a:solidFill>
                    <a:schemeClr val="bg1"/>
                  </a:solidFill>
                </a:rPr>
                <a:t>FaaS</a:t>
              </a:r>
              <a:r>
                <a:rPr lang="en-US" b="1" dirty="0">
                  <a:solidFill>
                    <a:schemeClr val="bg1"/>
                  </a:solidFill>
                </a:rPr>
                <a:t>)</a:t>
              </a:r>
            </a:p>
          </p:txBody>
        </p:sp>
      </p:grpSp>
      <p:sp>
        <p:nvSpPr>
          <p:cNvPr id="9" name="Rectangle: Rounded Corners 8">
            <a:extLst>
              <a:ext uri="{FF2B5EF4-FFF2-40B4-BE49-F238E27FC236}">
                <a16:creationId xmlns:a16="http://schemas.microsoft.com/office/drawing/2014/main" id="{46920207-A503-208D-77EC-6327B1603B37}"/>
              </a:ext>
            </a:extLst>
          </p:cNvPr>
          <p:cNvSpPr/>
          <p:nvPr/>
        </p:nvSpPr>
        <p:spPr>
          <a:xfrm>
            <a:off x="7006213"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Software as a Service (SaaS)</a:t>
            </a:r>
          </a:p>
        </p:txBody>
      </p:sp>
    </p:spTree>
    <p:extLst>
      <p:ext uri="{BB962C8B-B14F-4D97-AF65-F5344CB8AC3E}">
        <p14:creationId xmlns:p14="http://schemas.microsoft.com/office/powerpoint/2010/main" val="16068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B1AD-330A-2CC2-3C46-7309666D79A2}"/>
              </a:ext>
            </a:extLst>
          </p:cNvPr>
          <p:cNvSpPr>
            <a:spLocks noGrp="1"/>
          </p:cNvSpPr>
          <p:nvPr>
            <p:ph type="title"/>
          </p:nvPr>
        </p:nvSpPr>
        <p:spPr/>
        <p:txBody>
          <a:bodyPr/>
          <a:lstStyle/>
          <a:p>
            <a:r>
              <a:rPr lang="en-US" dirty="0"/>
              <a:t>Cloud Deployment Models</a:t>
            </a:r>
          </a:p>
        </p:txBody>
      </p:sp>
      <p:sp>
        <p:nvSpPr>
          <p:cNvPr id="3" name="Rectangle: Rounded Corners 2">
            <a:extLst>
              <a:ext uri="{FF2B5EF4-FFF2-40B4-BE49-F238E27FC236}">
                <a16:creationId xmlns:a16="http://schemas.microsoft.com/office/drawing/2014/main" id="{B3746D0B-ECB7-77F4-20A4-2B0242E4ADE5}"/>
              </a:ext>
            </a:extLst>
          </p:cNvPr>
          <p:cNvSpPr/>
          <p:nvPr/>
        </p:nvSpPr>
        <p:spPr>
          <a:xfrm>
            <a:off x="1076011" y="1859765"/>
            <a:ext cx="4109776" cy="1768510"/>
          </a:xfrm>
          <a:prstGeom prst="roundRect">
            <a:avLst/>
          </a:prstGeom>
          <a:solidFill>
            <a:srgbClr val="CC00F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Public Cloud</a:t>
            </a:r>
          </a:p>
        </p:txBody>
      </p:sp>
    </p:spTree>
    <p:extLst>
      <p:ext uri="{BB962C8B-B14F-4D97-AF65-F5344CB8AC3E}">
        <p14:creationId xmlns:p14="http://schemas.microsoft.com/office/powerpoint/2010/main" val="103483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B1AD-330A-2CC2-3C46-7309666D79A2}"/>
              </a:ext>
            </a:extLst>
          </p:cNvPr>
          <p:cNvSpPr>
            <a:spLocks noGrp="1"/>
          </p:cNvSpPr>
          <p:nvPr>
            <p:ph type="title"/>
          </p:nvPr>
        </p:nvSpPr>
        <p:spPr/>
        <p:txBody>
          <a:bodyPr/>
          <a:lstStyle/>
          <a:p>
            <a:r>
              <a:rPr lang="en-US" dirty="0"/>
              <a:t>Cloud Deployment Models</a:t>
            </a:r>
          </a:p>
        </p:txBody>
      </p:sp>
      <p:sp>
        <p:nvSpPr>
          <p:cNvPr id="3" name="Rectangle: Rounded Corners 2">
            <a:extLst>
              <a:ext uri="{FF2B5EF4-FFF2-40B4-BE49-F238E27FC236}">
                <a16:creationId xmlns:a16="http://schemas.microsoft.com/office/drawing/2014/main" id="{B3746D0B-ECB7-77F4-20A4-2B0242E4ADE5}"/>
              </a:ext>
            </a:extLst>
          </p:cNvPr>
          <p:cNvSpPr/>
          <p:nvPr/>
        </p:nvSpPr>
        <p:spPr>
          <a:xfrm>
            <a:off x="1076011" y="1859765"/>
            <a:ext cx="4109776" cy="1768510"/>
          </a:xfrm>
          <a:prstGeom prst="roundRect">
            <a:avLst/>
          </a:prstGeom>
          <a:solidFill>
            <a:srgbClr val="CC00FF">
              <a:alpha val="6000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Public Cloud</a:t>
            </a:r>
          </a:p>
        </p:txBody>
      </p:sp>
      <p:sp>
        <p:nvSpPr>
          <p:cNvPr id="4" name="Rectangle: Rounded Corners 3">
            <a:extLst>
              <a:ext uri="{FF2B5EF4-FFF2-40B4-BE49-F238E27FC236}">
                <a16:creationId xmlns:a16="http://schemas.microsoft.com/office/drawing/2014/main" id="{A3068CC6-EC7B-F97D-5104-EFDAD9AA443B}"/>
              </a:ext>
            </a:extLst>
          </p:cNvPr>
          <p:cNvSpPr/>
          <p:nvPr/>
        </p:nvSpPr>
        <p:spPr>
          <a:xfrm>
            <a:off x="7006215" y="1859765"/>
            <a:ext cx="4109776" cy="1768510"/>
          </a:xfrm>
          <a:prstGeom prst="roundRect">
            <a:avLst/>
          </a:prstGeom>
          <a:solidFill>
            <a:srgbClr val="CC00F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Private Cloud</a:t>
            </a:r>
          </a:p>
        </p:txBody>
      </p:sp>
    </p:spTree>
    <p:extLst>
      <p:ext uri="{BB962C8B-B14F-4D97-AF65-F5344CB8AC3E}">
        <p14:creationId xmlns:p14="http://schemas.microsoft.com/office/powerpoint/2010/main" val="132020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B1AD-330A-2CC2-3C46-7309666D79A2}"/>
              </a:ext>
            </a:extLst>
          </p:cNvPr>
          <p:cNvSpPr>
            <a:spLocks noGrp="1"/>
          </p:cNvSpPr>
          <p:nvPr>
            <p:ph type="title"/>
          </p:nvPr>
        </p:nvSpPr>
        <p:spPr/>
        <p:txBody>
          <a:bodyPr/>
          <a:lstStyle/>
          <a:p>
            <a:r>
              <a:rPr lang="en-US" dirty="0"/>
              <a:t>Cloud Deployment Models</a:t>
            </a:r>
          </a:p>
        </p:txBody>
      </p:sp>
      <p:sp>
        <p:nvSpPr>
          <p:cNvPr id="3" name="Rectangle: Rounded Corners 2">
            <a:extLst>
              <a:ext uri="{FF2B5EF4-FFF2-40B4-BE49-F238E27FC236}">
                <a16:creationId xmlns:a16="http://schemas.microsoft.com/office/drawing/2014/main" id="{B3746D0B-ECB7-77F4-20A4-2B0242E4ADE5}"/>
              </a:ext>
            </a:extLst>
          </p:cNvPr>
          <p:cNvSpPr/>
          <p:nvPr/>
        </p:nvSpPr>
        <p:spPr>
          <a:xfrm>
            <a:off x="1076011" y="1859765"/>
            <a:ext cx="4109776" cy="1768510"/>
          </a:xfrm>
          <a:prstGeom prst="roundRect">
            <a:avLst/>
          </a:prstGeom>
          <a:solidFill>
            <a:srgbClr val="CC00FF">
              <a:alpha val="6000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Public Cloud</a:t>
            </a:r>
          </a:p>
        </p:txBody>
      </p:sp>
      <p:sp>
        <p:nvSpPr>
          <p:cNvPr id="4" name="Rectangle: Rounded Corners 3">
            <a:extLst>
              <a:ext uri="{FF2B5EF4-FFF2-40B4-BE49-F238E27FC236}">
                <a16:creationId xmlns:a16="http://schemas.microsoft.com/office/drawing/2014/main" id="{A3068CC6-EC7B-F97D-5104-EFDAD9AA443B}"/>
              </a:ext>
            </a:extLst>
          </p:cNvPr>
          <p:cNvSpPr/>
          <p:nvPr/>
        </p:nvSpPr>
        <p:spPr>
          <a:xfrm>
            <a:off x="7006215" y="1859765"/>
            <a:ext cx="4109776" cy="1768510"/>
          </a:xfrm>
          <a:prstGeom prst="roundRect">
            <a:avLst/>
          </a:prstGeom>
          <a:solidFill>
            <a:srgbClr val="CC00FF">
              <a:alpha val="6000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Private Cloud</a:t>
            </a:r>
          </a:p>
        </p:txBody>
      </p:sp>
      <p:sp>
        <p:nvSpPr>
          <p:cNvPr id="5" name="Rectangle: Rounded Corners 4">
            <a:extLst>
              <a:ext uri="{FF2B5EF4-FFF2-40B4-BE49-F238E27FC236}">
                <a16:creationId xmlns:a16="http://schemas.microsoft.com/office/drawing/2014/main" id="{A7A8977A-5AAC-6F77-7032-D69635AEACBB}"/>
              </a:ext>
            </a:extLst>
          </p:cNvPr>
          <p:cNvSpPr/>
          <p:nvPr/>
        </p:nvSpPr>
        <p:spPr>
          <a:xfrm>
            <a:off x="1076011" y="4080451"/>
            <a:ext cx="10039980" cy="1768510"/>
          </a:xfrm>
          <a:prstGeom prst="roundRect">
            <a:avLst/>
          </a:prstGeom>
          <a:solidFill>
            <a:srgbClr val="CC00F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Hybrid Cloud</a:t>
            </a:r>
          </a:p>
        </p:txBody>
      </p:sp>
    </p:spTree>
    <p:extLst>
      <p:ext uri="{BB962C8B-B14F-4D97-AF65-F5344CB8AC3E}">
        <p14:creationId xmlns:p14="http://schemas.microsoft.com/office/powerpoint/2010/main" val="38543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CFF-4656-7754-D4CB-6DAECE8687FD}"/>
              </a:ext>
            </a:extLst>
          </p:cNvPr>
          <p:cNvSpPr>
            <a:spLocks noGrp="1"/>
          </p:cNvSpPr>
          <p:nvPr>
            <p:ph type="title"/>
          </p:nvPr>
        </p:nvSpPr>
        <p:spPr/>
        <p:txBody>
          <a:bodyPr/>
          <a:lstStyle/>
          <a:p>
            <a:r>
              <a:rPr lang="en-US" dirty="0"/>
              <a:t>Cloud Marketspace</a:t>
            </a:r>
          </a:p>
        </p:txBody>
      </p:sp>
      <p:sp>
        <p:nvSpPr>
          <p:cNvPr id="3" name="Rectangle 2">
            <a:extLst>
              <a:ext uri="{FF2B5EF4-FFF2-40B4-BE49-F238E27FC236}">
                <a16:creationId xmlns:a16="http://schemas.microsoft.com/office/drawing/2014/main" id="{3BE89889-1BA3-125B-E289-6ED989D0E5AE}"/>
              </a:ext>
            </a:extLst>
          </p:cNvPr>
          <p:cNvSpPr/>
          <p:nvPr/>
        </p:nvSpPr>
        <p:spPr>
          <a:xfrm>
            <a:off x="140677" y="1577591"/>
            <a:ext cx="11877152" cy="462224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114727-6875-A89E-A37B-5250CD553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9" y="1956914"/>
            <a:ext cx="2217122" cy="1325564"/>
          </a:xfrm>
          <a:prstGeom prst="rect">
            <a:avLst/>
          </a:prstGeom>
        </p:spPr>
      </p:pic>
      <p:pic>
        <p:nvPicPr>
          <p:cNvPr id="5" name="Picture 4">
            <a:extLst>
              <a:ext uri="{FF2B5EF4-FFF2-40B4-BE49-F238E27FC236}">
                <a16:creationId xmlns:a16="http://schemas.microsoft.com/office/drawing/2014/main" id="{D544D961-3009-7F84-D010-29884E973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570" y="1955393"/>
            <a:ext cx="1325562" cy="1325562"/>
          </a:xfrm>
          <a:prstGeom prst="rect">
            <a:avLst/>
          </a:prstGeom>
        </p:spPr>
      </p:pic>
      <p:pic>
        <p:nvPicPr>
          <p:cNvPr id="6" name="Picture 5">
            <a:extLst>
              <a:ext uri="{FF2B5EF4-FFF2-40B4-BE49-F238E27FC236}">
                <a16:creationId xmlns:a16="http://schemas.microsoft.com/office/drawing/2014/main" id="{9352506D-5DB0-B15A-9052-55F79472EB7D}"/>
              </a:ext>
            </a:extLst>
          </p:cNvPr>
          <p:cNvPicPr>
            <a:picLocks noChangeAspect="1"/>
          </p:cNvPicPr>
          <p:nvPr/>
        </p:nvPicPr>
        <p:blipFill rotWithShape="1">
          <a:blip r:embed="rId5">
            <a:extLst>
              <a:ext uri="{28A0092B-C50C-407E-A947-70E740481C1C}">
                <a14:useLocalDpi xmlns:a14="http://schemas.microsoft.com/office/drawing/2010/main" val="0"/>
              </a:ext>
            </a:extLst>
          </a:blip>
          <a:srcRect l="20439" r="20137"/>
          <a:stretch/>
        </p:blipFill>
        <p:spPr>
          <a:xfrm>
            <a:off x="5375795" y="1968553"/>
            <a:ext cx="1400338" cy="1325562"/>
          </a:xfrm>
          <a:prstGeom prst="rect">
            <a:avLst/>
          </a:prstGeom>
        </p:spPr>
      </p:pic>
      <p:pic>
        <p:nvPicPr>
          <p:cNvPr id="7" name="Picture 6">
            <a:extLst>
              <a:ext uri="{FF2B5EF4-FFF2-40B4-BE49-F238E27FC236}">
                <a16:creationId xmlns:a16="http://schemas.microsoft.com/office/drawing/2014/main" id="{18F1676E-6B1A-4D1A-14ED-F65478B34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743" y="2205687"/>
            <a:ext cx="2666829" cy="1033241"/>
          </a:xfrm>
          <a:prstGeom prst="rect">
            <a:avLst/>
          </a:prstGeom>
        </p:spPr>
      </p:pic>
      <p:pic>
        <p:nvPicPr>
          <p:cNvPr id="8" name="Picture 7">
            <a:extLst>
              <a:ext uri="{FF2B5EF4-FFF2-40B4-BE49-F238E27FC236}">
                <a16:creationId xmlns:a16="http://schemas.microsoft.com/office/drawing/2014/main" id="{26E7FC30-9450-C3ED-9363-358B4F964797}"/>
              </a:ext>
            </a:extLst>
          </p:cNvPr>
          <p:cNvPicPr>
            <a:picLocks noChangeAspect="1"/>
          </p:cNvPicPr>
          <p:nvPr/>
        </p:nvPicPr>
        <p:blipFill rotWithShape="1">
          <a:blip r:embed="rId7">
            <a:extLst>
              <a:ext uri="{28A0092B-C50C-407E-A947-70E740481C1C}">
                <a14:useLocalDpi xmlns:a14="http://schemas.microsoft.com/office/drawing/2010/main" val="0"/>
              </a:ext>
            </a:extLst>
          </a:blip>
          <a:srcRect l="13751" r="13213"/>
          <a:stretch/>
        </p:blipFill>
        <p:spPr>
          <a:xfrm>
            <a:off x="9967640" y="1901857"/>
            <a:ext cx="1727693" cy="1330619"/>
          </a:xfrm>
          <a:prstGeom prst="rect">
            <a:avLst/>
          </a:prstGeom>
        </p:spPr>
      </p:pic>
      <p:pic>
        <p:nvPicPr>
          <p:cNvPr id="9" name="Picture 8">
            <a:extLst>
              <a:ext uri="{FF2B5EF4-FFF2-40B4-BE49-F238E27FC236}">
                <a16:creationId xmlns:a16="http://schemas.microsoft.com/office/drawing/2014/main" id="{3F9425D4-790F-D788-0200-E014741BC6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1951" y="3674794"/>
            <a:ext cx="2555008" cy="1332966"/>
          </a:xfrm>
          <a:prstGeom prst="rect">
            <a:avLst/>
          </a:prstGeom>
        </p:spPr>
      </p:pic>
      <p:pic>
        <p:nvPicPr>
          <p:cNvPr id="10" name="Picture 9">
            <a:extLst>
              <a:ext uri="{FF2B5EF4-FFF2-40B4-BE49-F238E27FC236}">
                <a16:creationId xmlns:a16="http://schemas.microsoft.com/office/drawing/2014/main" id="{51568622-ACEE-BD2A-ECA4-E3CF84C81B22}"/>
              </a:ext>
            </a:extLst>
          </p:cNvPr>
          <p:cNvPicPr>
            <a:picLocks noChangeAspect="1"/>
          </p:cNvPicPr>
          <p:nvPr/>
        </p:nvPicPr>
        <p:blipFill rotWithShape="1">
          <a:blip r:embed="rId9">
            <a:extLst>
              <a:ext uri="{28A0092B-C50C-407E-A947-70E740481C1C}">
                <a14:useLocalDpi xmlns:a14="http://schemas.microsoft.com/office/drawing/2010/main" val="0"/>
              </a:ext>
            </a:extLst>
          </a:blip>
          <a:srcRect l="10467" r="10083"/>
          <a:stretch/>
        </p:blipFill>
        <p:spPr>
          <a:xfrm>
            <a:off x="794075" y="3625524"/>
            <a:ext cx="1872294" cy="1325561"/>
          </a:xfrm>
          <a:prstGeom prst="rect">
            <a:avLst/>
          </a:prstGeom>
        </p:spPr>
      </p:pic>
      <p:pic>
        <p:nvPicPr>
          <p:cNvPr id="11" name="Picture 10">
            <a:extLst>
              <a:ext uri="{FF2B5EF4-FFF2-40B4-BE49-F238E27FC236}">
                <a16:creationId xmlns:a16="http://schemas.microsoft.com/office/drawing/2014/main" id="{01DEFF94-99F1-E007-34D7-CD65F82821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0007" y="3618120"/>
            <a:ext cx="1699294" cy="1332965"/>
          </a:xfrm>
          <a:prstGeom prst="rect">
            <a:avLst/>
          </a:prstGeom>
        </p:spPr>
      </p:pic>
      <p:pic>
        <p:nvPicPr>
          <p:cNvPr id="12" name="Picture 11">
            <a:extLst>
              <a:ext uri="{FF2B5EF4-FFF2-40B4-BE49-F238E27FC236}">
                <a16:creationId xmlns:a16="http://schemas.microsoft.com/office/drawing/2014/main" id="{79E23965-A16C-4D81-60A6-B952777BCEA5}"/>
              </a:ext>
            </a:extLst>
          </p:cNvPr>
          <p:cNvPicPr>
            <a:picLocks noChangeAspect="1"/>
          </p:cNvPicPr>
          <p:nvPr/>
        </p:nvPicPr>
        <p:blipFill rotWithShape="1">
          <a:blip r:embed="rId11">
            <a:extLst>
              <a:ext uri="{28A0092B-C50C-407E-A947-70E740481C1C}">
                <a14:useLocalDpi xmlns:a14="http://schemas.microsoft.com/office/drawing/2010/main" val="0"/>
              </a:ext>
            </a:extLst>
          </a:blip>
          <a:srcRect t="39203" b="36384"/>
          <a:stretch/>
        </p:blipFill>
        <p:spPr>
          <a:xfrm>
            <a:off x="9414236" y="3888712"/>
            <a:ext cx="2488657" cy="455028"/>
          </a:xfrm>
          <a:prstGeom prst="rect">
            <a:avLst/>
          </a:prstGeom>
        </p:spPr>
      </p:pic>
      <p:pic>
        <p:nvPicPr>
          <p:cNvPr id="13" name="Picture 12">
            <a:extLst>
              <a:ext uri="{FF2B5EF4-FFF2-40B4-BE49-F238E27FC236}">
                <a16:creationId xmlns:a16="http://schemas.microsoft.com/office/drawing/2014/main" id="{60BED973-4B48-5424-5BED-8DE9F73558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6434" y="3647678"/>
            <a:ext cx="1325561" cy="1325561"/>
          </a:xfrm>
          <a:prstGeom prst="rect">
            <a:avLst/>
          </a:prstGeom>
        </p:spPr>
      </p:pic>
      <p:pic>
        <p:nvPicPr>
          <p:cNvPr id="14" name="Picture 13">
            <a:extLst>
              <a:ext uri="{FF2B5EF4-FFF2-40B4-BE49-F238E27FC236}">
                <a16:creationId xmlns:a16="http://schemas.microsoft.com/office/drawing/2014/main" id="{59DA71AC-B78A-F39D-3128-F5C5BBB070A9}"/>
              </a:ext>
            </a:extLst>
          </p:cNvPr>
          <p:cNvPicPr>
            <a:picLocks noChangeAspect="1"/>
          </p:cNvPicPr>
          <p:nvPr/>
        </p:nvPicPr>
        <p:blipFill rotWithShape="1">
          <a:blip r:embed="rId13">
            <a:extLst>
              <a:ext uri="{28A0092B-C50C-407E-A947-70E740481C1C}">
                <a14:useLocalDpi xmlns:a14="http://schemas.microsoft.com/office/drawing/2010/main" val="0"/>
              </a:ext>
            </a:extLst>
          </a:blip>
          <a:srcRect t="37258" b="36702"/>
          <a:stretch/>
        </p:blipFill>
        <p:spPr>
          <a:xfrm>
            <a:off x="4811590" y="5388440"/>
            <a:ext cx="2535325" cy="660194"/>
          </a:xfrm>
          <a:prstGeom prst="rect">
            <a:avLst/>
          </a:prstGeom>
        </p:spPr>
      </p:pic>
    </p:spTree>
    <p:extLst>
      <p:ext uri="{BB962C8B-B14F-4D97-AF65-F5344CB8AC3E}">
        <p14:creationId xmlns:p14="http://schemas.microsoft.com/office/powerpoint/2010/main" val="12064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6162-8812-05ED-9656-14013B58783B}"/>
              </a:ext>
            </a:extLst>
          </p:cNvPr>
          <p:cNvSpPr>
            <a:spLocks noGrp="1"/>
          </p:cNvSpPr>
          <p:nvPr>
            <p:ph type="title"/>
          </p:nvPr>
        </p:nvSpPr>
        <p:spPr/>
        <p:txBody>
          <a:bodyPr/>
          <a:lstStyle/>
          <a:p>
            <a:r>
              <a:rPr lang="en-US" dirty="0"/>
              <a:t>Microsoft Azure</a:t>
            </a:r>
          </a:p>
        </p:txBody>
      </p:sp>
      <p:sp>
        <p:nvSpPr>
          <p:cNvPr id="3" name="Text Placeholder 2">
            <a:extLst>
              <a:ext uri="{FF2B5EF4-FFF2-40B4-BE49-F238E27FC236}">
                <a16:creationId xmlns:a16="http://schemas.microsoft.com/office/drawing/2014/main" id="{D6CE31D8-206B-EBBA-AB74-73A36BFBB352}"/>
              </a:ext>
            </a:extLst>
          </p:cNvPr>
          <p:cNvSpPr>
            <a:spLocks noGrp="1"/>
          </p:cNvSpPr>
          <p:nvPr>
            <p:ph type="body" idx="1"/>
          </p:nvPr>
        </p:nvSpPr>
        <p:spPr/>
        <p:txBody>
          <a:bodyPr/>
          <a:lstStyle/>
          <a:p>
            <a:r>
              <a:rPr lang="en-US" dirty="0"/>
              <a:t>Azure: Unleashing the Power of Cloud Computing</a:t>
            </a:r>
          </a:p>
        </p:txBody>
      </p:sp>
    </p:spTree>
    <p:extLst>
      <p:ext uri="{BB962C8B-B14F-4D97-AF65-F5344CB8AC3E}">
        <p14:creationId xmlns:p14="http://schemas.microsoft.com/office/powerpoint/2010/main" val="186863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p:txBody>
      </p:sp>
    </p:spTree>
    <p:extLst>
      <p:ext uri="{BB962C8B-B14F-4D97-AF65-F5344CB8AC3E}">
        <p14:creationId xmlns:p14="http://schemas.microsoft.com/office/powerpoint/2010/main" val="208898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229-98FA-F64A-7707-8A09AE0E65D8}"/>
              </a:ext>
            </a:extLst>
          </p:cNvPr>
          <p:cNvSpPr>
            <a:spLocks noGrp="1"/>
          </p:cNvSpPr>
          <p:nvPr>
            <p:ph type="title"/>
          </p:nvPr>
        </p:nvSpPr>
        <p:spPr/>
        <p:txBody>
          <a:bodyPr/>
          <a:lstStyle/>
          <a:p>
            <a:r>
              <a:rPr lang="en-US" dirty="0"/>
              <a:t>Louisville Azure Meetup</a:t>
            </a:r>
          </a:p>
        </p:txBody>
      </p:sp>
      <p:sp>
        <p:nvSpPr>
          <p:cNvPr id="3" name="Content Placeholder 2">
            <a:extLst>
              <a:ext uri="{FF2B5EF4-FFF2-40B4-BE49-F238E27FC236}">
                <a16:creationId xmlns:a16="http://schemas.microsoft.com/office/drawing/2014/main" id="{B260BECC-9C21-67A9-EB1D-65818A21E360}"/>
              </a:ext>
            </a:extLst>
          </p:cNvPr>
          <p:cNvSpPr>
            <a:spLocks noGrp="1"/>
          </p:cNvSpPr>
          <p:nvPr>
            <p:ph idx="1"/>
          </p:nvPr>
        </p:nvSpPr>
        <p:spPr/>
        <p:txBody>
          <a:bodyPr/>
          <a:lstStyle/>
          <a:p>
            <a:r>
              <a:rPr lang="en-US" dirty="0"/>
              <a:t>October 12 – Implementing Multi-Tenant AKS</a:t>
            </a:r>
          </a:p>
          <a:p>
            <a:r>
              <a:rPr lang="en-US" dirty="0"/>
              <a:t>November 9 – Enterprise Scale </a:t>
            </a:r>
            <a:r>
              <a:rPr lang="en-US" dirty="0" err="1"/>
              <a:t>IaC</a:t>
            </a:r>
            <a:r>
              <a:rPr lang="en-US" dirty="0"/>
              <a:t> using Terraform</a:t>
            </a:r>
          </a:p>
        </p:txBody>
      </p:sp>
      <p:sp>
        <p:nvSpPr>
          <p:cNvPr id="4" name="TextBox 3">
            <a:extLst>
              <a:ext uri="{FF2B5EF4-FFF2-40B4-BE49-F238E27FC236}">
                <a16:creationId xmlns:a16="http://schemas.microsoft.com/office/drawing/2014/main" id="{A94AACCD-210C-E9BE-21AF-71876F14EF1E}"/>
              </a:ext>
            </a:extLst>
          </p:cNvPr>
          <p:cNvSpPr txBox="1"/>
          <p:nvPr/>
        </p:nvSpPr>
        <p:spPr>
          <a:xfrm>
            <a:off x="157655" y="4442728"/>
            <a:ext cx="11908221" cy="646331"/>
          </a:xfrm>
          <a:prstGeom prst="rect">
            <a:avLst/>
          </a:prstGeom>
          <a:noFill/>
        </p:spPr>
        <p:txBody>
          <a:bodyPr wrap="square">
            <a:spAutoFit/>
          </a:bodyPr>
          <a:lstStyle/>
          <a:p>
            <a:pPr algn="ctr"/>
            <a:r>
              <a:rPr lang="en-US" sz="3600" dirty="0">
                <a:solidFill>
                  <a:srgbClr val="92D050"/>
                </a:solidFill>
                <a:latin typeface="Kamerik205 8" panose="020B0803030600020004" pitchFamily="34" charset="0"/>
              </a:rPr>
              <a:t>https://meetup.com/louisville-azure-meetup</a:t>
            </a:r>
          </a:p>
        </p:txBody>
      </p:sp>
      <p:pic>
        <p:nvPicPr>
          <p:cNvPr id="11" name="Picture 10">
            <a:extLst>
              <a:ext uri="{FF2B5EF4-FFF2-40B4-BE49-F238E27FC236}">
                <a16:creationId xmlns:a16="http://schemas.microsoft.com/office/drawing/2014/main" id="{ECB23E45-DD70-F956-CAD7-6AC31F1B5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776" y="681037"/>
            <a:ext cx="3037100" cy="2966957"/>
          </a:xfrm>
          <a:prstGeom prst="rect">
            <a:avLst/>
          </a:prstGeom>
        </p:spPr>
      </p:pic>
    </p:spTree>
    <p:extLst>
      <p:ext uri="{BB962C8B-B14F-4D97-AF65-F5344CB8AC3E}">
        <p14:creationId xmlns:p14="http://schemas.microsoft.com/office/powerpoint/2010/main" val="3374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p:txBody>
      </p:sp>
      <p:pic>
        <p:nvPicPr>
          <p:cNvPr id="3076" name="Picture 4" descr="PDC 2008: Windows Azure live blog - CNET">
            <a:extLst>
              <a:ext uri="{FF2B5EF4-FFF2-40B4-BE49-F238E27FC236}">
                <a16:creationId xmlns:a16="http://schemas.microsoft.com/office/drawing/2014/main" id="{75D30C38-0842-D523-0E42-6D09EC81D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8365"/>
            <a:ext cx="5738786" cy="382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5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p:txBody>
      </p:sp>
    </p:spTree>
    <p:extLst>
      <p:ext uri="{BB962C8B-B14F-4D97-AF65-F5344CB8AC3E}">
        <p14:creationId xmlns:p14="http://schemas.microsoft.com/office/powerpoint/2010/main" val="1368336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p:txBody>
      </p:sp>
    </p:spTree>
    <p:extLst>
      <p:ext uri="{BB962C8B-B14F-4D97-AF65-F5344CB8AC3E}">
        <p14:creationId xmlns:p14="http://schemas.microsoft.com/office/powerpoint/2010/main" val="131289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p:txBody>
      </p:sp>
    </p:spTree>
    <p:extLst>
      <p:ext uri="{BB962C8B-B14F-4D97-AF65-F5344CB8AC3E}">
        <p14:creationId xmlns:p14="http://schemas.microsoft.com/office/powerpoint/2010/main" val="771187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p:txBody>
      </p:sp>
    </p:spTree>
    <p:extLst>
      <p:ext uri="{BB962C8B-B14F-4D97-AF65-F5344CB8AC3E}">
        <p14:creationId xmlns:p14="http://schemas.microsoft.com/office/powerpoint/2010/main" val="28473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a:p>
            <a:r>
              <a:rPr lang="en-US" sz="2600" dirty="0"/>
              <a:t>Global Data Center Expansion</a:t>
            </a:r>
          </a:p>
        </p:txBody>
      </p:sp>
    </p:spTree>
    <p:extLst>
      <p:ext uri="{BB962C8B-B14F-4D97-AF65-F5344CB8AC3E}">
        <p14:creationId xmlns:p14="http://schemas.microsoft.com/office/powerpoint/2010/main" val="150760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a:p>
            <a:r>
              <a:rPr lang="en-US" sz="2600" dirty="0"/>
              <a:t>Global Data Center Expansion</a:t>
            </a:r>
          </a:p>
          <a:p>
            <a:r>
              <a:rPr lang="en-US" sz="2600" dirty="0"/>
              <a:t>AI and Machine Learning Advancements</a:t>
            </a:r>
          </a:p>
        </p:txBody>
      </p:sp>
    </p:spTree>
    <p:extLst>
      <p:ext uri="{BB962C8B-B14F-4D97-AF65-F5344CB8AC3E}">
        <p14:creationId xmlns:p14="http://schemas.microsoft.com/office/powerpoint/2010/main" val="3547997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a:p>
            <a:r>
              <a:rPr lang="en-US" sz="2600" dirty="0"/>
              <a:t>Global Data Center Expansion</a:t>
            </a:r>
          </a:p>
          <a:p>
            <a:r>
              <a:rPr lang="en-US" sz="2600" dirty="0"/>
              <a:t>AI and Machine Learning Advancements</a:t>
            </a:r>
          </a:p>
          <a:p>
            <a:r>
              <a:rPr lang="en-US" sz="2600" dirty="0"/>
              <a:t>Edge Computing</a:t>
            </a:r>
          </a:p>
        </p:txBody>
      </p:sp>
    </p:spTree>
    <p:extLst>
      <p:ext uri="{BB962C8B-B14F-4D97-AF65-F5344CB8AC3E}">
        <p14:creationId xmlns:p14="http://schemas.microsoft.com/office/powerpoint/2010/main" val="98561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fontScale="92500" lnSpcReduction="20000"/>
          </a:bodyPr>
          <a:lstStyle/>
          <a:p>
            <a:r>
              <a:rPr lang="en-US" dirty="0"/>
              <a:t>Project Red Dog (2006-2008)</a:t>
            </a:r>
          </a:p>
          <a:p>
            <a:r>
              <a:rPr lang="en-US" dirty="0"/>
              <a:t>Azure Announced (2008)</a:t>
            </a:r>
          </a:p>
          <a:p>
            <a:r>
              <a:rPr lang="en-US" dirty="0"/>
              <a:t>Commercial Release (2010)</a:t>
            </a:r>
          </a:p>
          <a:p>
            <a:r>
              <a:rPr lang="en-US" dirty="0"/>
              <a:t>Rebranding as Microsoft Azure (2014)</a:t>
            </a:r>
          </a:p>
          <a:p>
            <a:r>
              <a:rPr lang="en-US" dirty="0"/>
              <a:t>Expansion of Services</a:t>
            </a:r>
          </a:p>
          <a:p>
            <a:r>
              <a:rPr lang="en-US" dirty="0"/>
              <a:t>Hybrid Cloud Solutions (2015-2016)</a:t>
            </a:r>
          </a:p>
          <a:p>
            <a:r>
              <a:rPr lang="en-US" dirty="0"/>
              <a:t>Global Data Center Expansion</a:t>
            </a:r>
          </a:p>
          <a:p>
            <a:r>
              <a:rPr lang="en-US" dirty="0"/>
              <a:t>AI and Machine Learning Advancements</a:t>
            </a:r>
          </a:p>
          <a:p>
            <a:r>
              <a:rPr lang="en-US" dirty="0"/>
              <a:t>Edge Computing</a:t>
            </a:r>
          </a:p>
          <a:p>
            <a:r>
              <a:rPr lang="en-US" dirty="0"/>
              <a:t>Sustainability Commitments</a:t>
            </a:r>
          </a:p>
        </p:txBody>
      </p:sp>
    </p:spTree>
    <p:extLst>
      <p:ext uri="{BB962C8B-B14F-4D97-AF65-F5344CB8AC3E}">
        <p14:creationId xmlns:p14="http://schemas.microsoft.com/office/powerpoint/2010/main" val="3992348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239E-0676-94A2-1EC2-8147D1A269EC}"/>
              </a:ext>
            </a:extLst>
          </p:cNvPr>
          <p:cNvSpPr>
            <a:spLocks noGrp="1"/>
          </p:cNvSpPr>
          <p:nvPr>
            <p:ph type="title"/>
          </p:nvPr>
        </p:nvSpPr>
        <p:spPr/>
        <p:txBody>
          <a:bodyPr/>
          <a:lstStyle/>
          <a:p>
            <a:r>
              <a:rPr lang="en-US" dirty="0"/>
              <a:t>Azure Regions</a:t>
            </a:r>
          </a:p>
        </p:txBody>
      </p:sp>
      <p:pic>
        <p:nvPicPr>
          <p:cNvPr id="4" name="Picture 3">
            <a:extLst>
              <a:ext uri="{FF2B5EF4-FFF2-40B4-BE49-F238E27FC236}">
                <a16:creationId xmlns:a16="http://schemas.microsoft.com/office/drawing/2014/main" id="{FD772711-B994-386A-1769-3F200D90E816}"/>
              </a:ext>
            </a:extLst>
          </p:cNvPr>
          <p:cNvPicPr>
            <a:picLocks noChangeAspect="1"/>
          </p:cNvPicPr>
          <p:nvPr/>
        </p:nvPicPr>
        <p:blipFill>
          <a:blip r:embed="rId3"/>
          <a:stretch>
            <a:fillRect/>
          </a:stretch>
        </p:blipFill>
        <p:spPr>
          <a:xfrm>
            <a:off x="838200" y="1690688"/>
            <a:ext cx="5108060" cy="4802971"/>
          </a:xfrm>
          <a:prstGeom prst="rect">
            <a:avLst/>
          </a:prstGeom>
        </p:spPr>
      </p:pic>
      <p:sp>
        <p:nvSpPr>
          <p:cNvPr id="5" name="TextBox 4">
            <a:extLst>
              <a:ext uri="{FF2B5EF4-FFF2-40B4-BE49-F238E27FC236}">
                <a16:creationId xmlns:a16="http://schemas.microsoft.com/office/drawing/2014/main" id="{FCF39F3F-29EC-04F1-B2ED-47DFE8A42429}"/>
              </a:ext>
            </a:extLst>
          </p:cNvPr>
          <p:cNvSpPr txBox="1"/>
          <p:nvPr/>
        </p:nvSpPr>
        <p:spPr>
          <a:xfrm>
            <a:off x="6490447" y="2034988"/>
            <a:ext cx="5271764" cy="954107"/>
          </a:xfrm>
          <a:prstGeom prst="rect">
            <a:avLst/>
          </a:prstGeom>
          <a:noFill/>
        </p:spPr>
        <p:txBody>
          <a:bodyPr wrap="none" rtlCol="0">
            <a:spAutoFit/>
          </a:bodyPr>
          <a:lstStyle/>
          <a:p>
            <a:r>
              <a:rPr lang="en-US" sz="2800" dirty="0">
                <a:solidFill>
                  <a:srgbClr val="FFD21D"/>
                </a:solidFill>
                <a:latin typeface="Kamerik205 8" panose="020B0803030600020004" pitchFamily="34" charset="0"/>
              </a:rPr>
              <a:t>48 Active Regions</a:t>
            </a:r>
          </a:p>
          <a:p>
            <a:r>
              <a:rPr lang="en-US" sz="2800" dirty="0">
                <a:solidFill>
                  <a:srgbClr val="FFD21D"/>
                </a:solidFill>
                <a:latin typeface="Kamerik205 8" panose="020B0803030600020004" pitchFamily="34" charset="0"/>
              </a:rPr>
              <a:t>17 Regions In-Development</a:t>
            </a:r>
          </a:p>
        </p:txBody>
      </p:sp>
    </p:spTree>
    <p:extLst>
      <p:ext uri="{BB962C8B-B14F-4D97-AF65-F5344CB8AC3E}">
        <p14:creationId xmlns:p14="http://schemas.microsoft.com/office/powerpoint/2010/main" val="205168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628B-3FCF-80E6-24E0-6C9955180833}"/>
              </a:ext>
            </a:extLst>
          </p:cNvPr>
          <p:cNvSpPr>
            <a:spLocks noGrp="1"/>
          </p:cNvSpPr>
          <p:nvPr>
            <p:ph type="title"/>
          </p:nvPr>
        </p:nvSpPr>
        <p:spPr/>
        <p:txBody>
          <a:bodyPr/>
          <a:lstStyle/>
          <a:p>
            <a:r>
              <a:rPr lang="en-US" dirty="0"/>
              <a:t>DevSpace</a:t>
            </a:r>
          </a:p>
        </p:txBody>
      </p:sp>
      <p:pic>
        <p:nvPicPr>
          <p:cNvPr id="2050" name="Picture 2">
            <a:extLst>
              <a:ext uri="{FF2B5EF4-FFF2-40B4-BE49-F238E27FC236}">
                <a16:creationId xmlns:a16="http://schemas.microsoft.com/office/drawing/2014/main" id="{C7B06190-5746-8828-C952-41B266388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18882"/>
            <a:ext cx="2136228" cy="21362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7843DE-B624-BDD9-1E79-817FB6AFE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12012"/>
            <a:ext cx="2136228" cy="21362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C56745-E280-7A18-7CBB-18ADDD8C667E}"/>
              </a:ext>
            </a:extLst>
          </p:cNvPr>
          <p:cNvSpPr txBox="1"/>
          <p:nvPr/>
        </p:nvSpPr>
        <p:spPr>
          <a:xfrm>
            <a:off x="3400094" y="1795296"/>
            <a:ext cx="8586953"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FFD21D"/>
                </a:solidFill>
              </a:rPr>
              <a:t>Development without Downloads: Using Online Developer Tools 2023</a:t>
            </a:r>
          </a:p>
          <a:p>
            <a:pPr marL="285750" indent="-285750">
              <a:buFont typeface="Arial" panose="020B0604020202020204" pitchFamily="34" charset="0"/>
              <a:buChar char="•"/>
            </a:pPr>
            <a:r>
              <a:rPr lang="en-US" sz="3200" dirty="0">
                <a:solidFill>
                  <a:srgbClr val="FFD21D"/>
                </a:solidFill>
              </a:rPr>
              <a:t>Multidevice Applications with Flutter</a:t>
            </a:r>
          </a:p>
        </p:txBody>
      </p:sp>
      <p:sp>
        <p:nvSpPr>
          <p:cNvPr id="4" name="TextBox 3">
            <a:extLst>
              <a:ext uri="{FF2B5EF4-FFF2-40B4-BE49-F238E27FC236}">
                <a16:creationId xmlns:a16="http://schemas.microsoft.com/office/drawing/2014/main" id="{9AFF6185-EA42-BA0E-A694-55834C12A586}"/>
              </a:ext>
            </a:extLst>
          </p:cNvPr>
          <p:cNvSpPr txBox="1"/>
          <p:nvPr/>
        </p:nvSpPr>
        <p:spPr>
          <a:xfrm>
            <a:off x="3400095" y="4202166"/>
            <a:ext cx="8586953"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FFD21D"/>
                </a:solidFill>
              </a:rPr>
              <a:t>Building Great Libraries</a:t>
            </a:r>
          </a:p>
          <a:p>
            <a:pPr marL="285750" indent="-285750">
              <a:buFont typeface="Arial" panose="020B0604020202020204" pitchFamily="34" charset="0"/>
              <a:buChar char="•"/>
            </a:pPr>
            <a:r>
              <a:rPr lang="en-US" sz="3200" dirty="0">
                <a:solidFill>
                  <a:srgbClr val="FFD21D"/>
                </a:solidFill>
              </a:rPr>
              <a:t>Time Travelling Data: A Quick Overview of SQL Server Temporal Tables</a:t>
            </a:r>
          </a:p>
        </p:txBody>
      </p:sp>
      <p:pic>
        <p:nvPicPr>
          <p:cNvPr id="9" name="Picture 8">
            <a:extLst>
              <a:ext uri="{FF2B5EF4-FFF2-40B4-BE49-F238E27FC236}">
                <a16:creationId xmlns:a16="http://schemas.microsoft.com/office/drawing/2014/main" id="{4E76BA26-B345-B8F5-FBA8-BD3F3280B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6600" y="102275"/>
            <a:ext cx="2177200" cy="1409737"/>
          </a:xfrm>
          <a:prstGeom prst="rect">
            <a:avLst/>
          </a:prstGeom>
        </p:spPr>
      </p:pic>
    </p:spTree>
    <p:extLst>
      <p:ext uri="{BB962C8B-B14F-4D97-AF65-F5344CB8AC3E}">
        <p14:creationId xmlns:p14="http://schemas.microsoft.com/office/powerpoint/2010/main" val="2962395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A236-CCF7-4FF8-DAB6-DEBBABBE7F6D}"/>
              </a:ext>
            </a:extLst>
          </p:cNvPr>
          <p:cNvSpPr>
            <a:spLocks noGrp="1"/>
          </p:cNvSpPr>
          <p:nvPr>
            <p:ph type="title"/>
          </p:nvPr>
        </p:nvSpPr>
        <p:spPr/>
        <p:txBody>
          <a:bodyPr/>
          <a:lstStyle/>
          <a:p>
            <a:r>
              <a:rPr lang="en-US" dirty="0"/>
              <a:t>Azure Regions</a:t>
            </a:r>
          </a:p>
        </p:txBody>
      </p:sp>
      <p:sp>
        <p:nvSpPr>
          <p:cNvPr id="3" name="Text Placeholder 2">
            <a:extLst>
              <a:ext uri="{FF2B5EF4-FFF2-40B4-BE49-F238E27FC236}">
                <a16:creationId xmlns:a16="http://schemas.microsoft.com/office/drawing/2014/main" id="{C950F59B-D4D8-4BFF-EBF7-BB1542F10FFC}"/>
              </a:ext>
            </a:extLst>
          </p:cNvPr>
          <p:cNvSpPr>
            <a:spLocks noGrp="1"/>
          </p:cNvSpPr>
          <p:nvPr>
            <p:ph type="body" idx="1"/>
          </p:nvPr>
        </p:nvSpPr>
        <p:spPr/>
        <p:txBody>
          <a:bodyPr/>
          <a:lstStyle/>
          <a:p>
            <a:r>
              <a:rPr lang="en-US" dirty="0"/>
              <a:t>United States</a:t>
            </a:r>
          </a:p>
        </p:txBody>
      </p:sp>
      <p:sp>
        <p:nvSpPr>
          <p:cNvPr id="4" name="Content Placeholder 3">
            <a:extLst>
              <a:ext uri="{FF2B5EF4-FFF2-40B4-BE49-F238E27FC236}">
                <a16:creationId xmlns:a16="http://schemas.microsoft.com/office/drawing/2014/main" id="{B503FC57-24C3-D655-8EEE-336035371ED7}"/>
              </a:ext>
            </a:extLst>
          </p:cNvPr>
          <p:cNvSpPr>
            <a:spLocks noGrp="1"/>
          </p:cNvSpPr>
          <p:nvPr>
            <p:ph sz="half" idx="2"/>
          </p:nvPr>
        </p:nvSpPr>
        <p:spPr/>
        <p:txBody>
          <a:bodyPr>
            <a:normAutofit fontScale="77500" lnSpcReduction="20000"/>
          </a:bodyPr>
          <a:lstStyle/>
          <a:p>
            <a:r>
              <a:rPr lang="en-US" dirty="0"/>
              <a:t>Central US (Iowa)</a:t>
            </a:r>
          </a:p>
          <a:p>
            <a:r>
              <a:rPr lang="en-US" dirty="0"/>
              <a:t>East US (Virginia)</a:t>
            </a:r>
          </a:p>
          <a:p>
            <a:r>
              <a:rPr lang="en-US" dirty="0"/>
              <a:t>East US 2 (Virginia)</a:t>
            </a:r>
          </a:p>
          <a:p>
            <a:r>
              <a:rPr lang="en-US" dirty="0"/>
              <a:t>East US 3 (Georgia) *</a:t>
            </a:r>
          </a:p>
          <a:p>
            <a:r>
              <a:rPr lang="en-US" dirty="0"/>
              <a:t>North Central US (Illinois)</a:t>
            </a:r>
          </a:p>
          <a:p>
            <a:r>
              <a:rPr lang="en-US" dirty="0"/>
              <a:t>South Central US (Texas)</a:t>
            </a:r>
          </a:p>
          <a:p>
            <a:r>
              <a:rPr lang="en-US" dirty="0"/>
              <a:t>West Central US (Wyoming)</a:t>
            </a:r>
          </a:p>
          <a:p>
            <a:r>
              <a:rPr lang="en-US" dirty="0"/>
              <a:t>West US (California)</a:t>
            </a:r>
          </a:p>
          <a:p>
            <a:r>
              <a:rPr lang="en-US" dirty="0"/>
              <a:t>West US 2 (Washington)</a:t>
            </a:r>
          </a:p>
          <a:p>
            <a:r>
              <a:rPr lang="en-US" dirty="0"/>
              <a:t>West US 3 (Arizona)</a:t>
            </a:r>
          </a:p>
        </p:txBody>
      </p:sp>
      <p:sp>
        <p:nvSpPr>
          <p:cNvPr id="5" name="Text Placeholder 4">
            <a:extLst>
              <a:ext uri="{FF2B5EF4-FFF2-40B4-BE49-F238E27FC236}">
                <a16:creationId xmlns:a16="http://schemas.microsoft.com/office/drawing/2014/main" id="{2CA12D9A-8FC5-1265-9C70-F966C159B0B4}"/>
              </a:ext>
            </a:extLst>
          </p:cNvPr>
          <p:cNvSpPr>
            <a:spLocks noGrp="1"/>
          </p:cNvSpPr>
          <p:nvPr>
            <p:ph type="body" sz="quarter" idx="3"/>
          </p:nvPr>
        </p:nvSpPr>
        <p:spPr/>
        <p:txBody>
          <a:bodyPr/>
          <a:lstStyle/>
          <a:p>
            <a:r>
              <a:rPr lang="en-US" dirty="0"/>
              <a:t>United States Government</a:t>
            </a:r>
          </a:p>
        </p:txBody>
      </p:sp>
      <p:sp>
        <p:nvSpPr>
          <p:cNvPr id="6" name="Content Placeholder 5">
            <a:extLst>
              <a:ext uri="{FF2B5EF4-FFF2-40B4-BE49-F238E27FC236}">
                <a16:creationId xmlns:a16="http://schemas.microsoft.com/office/drawing/2014/main" id="{18836D17-2C18-203B-49D3-4F2C1EA5E467}"/>
              </a:ext>
            </a:extLst>
          </p:cNvPr>
          <p:cNvSpPr>
            <a:spLocks noGrp="1"/>
          </p:cNvSpPr>
          <p:nvPr>
            <p:ph sz="quarter" idx="4"/>
          </p:nvPr>
        </p:nvSpPr>
        <p:spPr/>
        <p:txBody>
          <a:bodyPr>
            <a:normAutofit fontScale="77500" lnSpcReduction="20000"/>
          </a:bodyPr>
          <a:lstStyle/>
          <a:p>
            <a:r>
              <a:rPr lang="en-US" dirty="0"/>
              <a:t>US DoD Central (Iowa)</a:t>
            </a:r>
          </a:p>
          <a:p>
            <a:r>
              <a:rPr lang="en-US" dirty="0"/>
              <a:t>US DoD East (Virginia)</a:t>
            </a:r>
          </a:p>
          <a:p>
            <a:r>
              <a:rPr lang="en-US" dirty="0"/>
              <a:t>US Government Arizona (Arizona)</a:t>
            </a:r>
          </a:p>
          <a:p>
            <a:r>
              <a:rPr lang="en-US" dirty="0"/>
              <a:t>US Government Texas (Texas)</a:t>
            </a:r>
          </a:p>
          <a:p>
            <a:r>
              <a:rPr lang="en-US" dirty="0"/>
              <a:t>US Government Virginia (Virginia)</a:t>
            </a:r>
          </a:p>
          <a:p>
            <a:r>
              <a:rPr lang="en-US" dirty="0"/>
              <a:t>US Secret East (Undisclosed)</a:t>
            </a:r>
          </a:p>
          <a:p>
            <a:r>
              <a:rPr lang="en-US" dirty="0"/>
              <a:t>US Secret West (Undisclosed)</a:t>
            </a:r>
          </a:p>
          <a:p>
            <a:r>
              <a:rPr lang="en-US" dirty="0"/>
              <a:t>US Secret West Central (Undisclosed) *</a:t>
            </a:r>
          </a:p>
        </p:txBody>
      </p:sp>
    </p:spTree>
    <p:extLst>
      <p:ext uri="{BB962C8B-B14F-4D97-AF65-F5344CB8AC3E}">
        <p14:creationId xmlns:p14="http://schemas.microsoft.com/office/powerpoint/2010/main" val="1778507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1FCC-8765-F5A9-47DE-7DA1C54EF6CC}"/>
              </a:ext>
            </a:extLst>
          </p:cNvPr>
          <p:cNvSpPr>
            <a:spLocks noGrp="1"/>
          </p:cNvSpPr>
          <p:nvPr>
            <p:ph type="title"/>
          </p:nvPr>
        </p:nvSpPr>
        <p:spPr/>
        <p:txBody>
          <a:bodyPr/>
          <a:lstStyle/>
          <a:p>
            <a:r>
              <a:rPr lang="en-US" dirty="0"/>
              <a:t>Azure Regions</a:t>
            </a:r>
          </a:p>
        </p:txBody>
      </p:sp>
      <p:sp>
        <p:nvSpPr>
          <p:cNvPr id="3" name="Text Placeholder 2">
            <a:extLst>
              <a:ext uri="{FF2B5EF4-FFF2-40B4-BE49-F238E27FC236}">
                <a16:creationId xmlns:a16="http://schemas.microsoft.com/office/drawing/2014/main" id="{71F92CDE-D25C-C586-6F59-EF0969741D16}"/>
              </a:ext>
            </a:extLst>
          </p:cNvPr>
          <p:cNvSpPr>
            <a:spLocks noGrp="1"/>
          </p:cNvSpPr>
          <p:nvPr>
            <p:ph type="body" idx="1"/>
          </p:nvPr>
        </p:nvSpPr>
        <p:spPr/>
        <p:txBody>
          <a:bodyPr/>
          <a:lstStyle/>
          <a:p>
            <a:r>
              <a:rPr lang="en-US" dirty="0"/>
              <a:t>Americas</a:t>
            </a:r>
          </a:p>
        </p:txBody>
      </p:sp>
      <p:sp>
        <p:nvSpPr>
          <p:cNvPr id="4" name="Content Placeholder 3">
            <a:extLst>
              <a:ext uri="{FF2B5EF4-FFF2-40B4-BE49-F238E27FC236}">
                <a16:creationId xmlns:a16="http://schemas.microsoft.com/office/drawing/2014/main" id="{7C094DC4-2117-0486-E6E4-E5E9540F024F}"/>
              </a:ext>
            </a:extLst>
          </p:cNvPr>
          <p:cNvSpPr>
            <a:spLocks noGrp="1"/>
          </p:cNvSpPr>
          <p:nvPr>
            <p:ph sz="half" idx="2"/>
          </p:nvPr>
        </p:nvSpPr>
        <p:spPr/>
        <p:txBody>
          <a:bodyPr>
            <a:normAutofit/>
          </a:bodyPr>
          <a:lstStyle/>
          <a:p>
            <a:r>
              <a:rPr lang="en-US" dirty="0"/>
              <a:t>Brazil South (São Paulo)</a:t>
            </a:r>
          </a:p>
          <a:p>
            <a:r>
              <a:rPr lang="en-US" dirty="0"/>
              <a:t>Canada Central</a:t>
            </a:r>
          </a:p>
          <a:p>
            <a:r>
              <a:rPr lang="en-US" dirty="0"/>
              <a:t>Canada East</a:t>
            </a:r>
          </a:p>
          <a:p>
            <a:r>
              <a:rPr lang="en-US" dirty="0"/>
              <a:t>Chile Central *</a:t>
            </a:r>
          </a:p>
          <a:p>
            <a:r>
              <a:rPr lang="en-US" dirty="0"/>
              <a:t>Mexico Central *</a:t>
            </a:r>
          </a:p>
        </p:txBody>
      </p:sp>
      <p:sp>
        <p:nvSpPr>
          <p:cNvPr id="5" name="Text Placeholder 4">
            <a:extLst>
              <a:ext uri="{FF2B5EF4-FFF2-40B4-BE49-F238E27FC236}">
                <a16:creationId xmlns:a16="http://schemas.microsoft.com/office/drawing/2014/main" id="{1640D63C-6E71-CB5D-6188-107917DA5F2E}"/>
              </a:ext>
            </a:extLst>
          </p:cNvPr>
          <p:cNvSpPr>
            <a:spLocks noGrp="1"/>
          </p:cNvSpPr>
          <p:nvPr>
            <p:ph type="body" sz="quarter" idx="3"/>
          </p:nvPr>
        </p:nvSpPr>
        <p:spPr/>
        <p:txBody>
          <a:bodyPr/>
          <a:lstStyle/>
          <a:p>
            <a:r>
              <a:rPr lang="en-US" dirty="0"/>
              <a:t>Oceania / Africa</a:t>
            </a:r>
          </a:p>
        </p:txBody>
      </p:sp>
      <p:sp>
        <p:nvSpPr>
          <p:cNvPr id="6" name="Content Placeholder 5">
            <a:extLst>
              <a:ext uri="{FF2B5EF4-FFF2-40B4-BE49-F238E27FC236}">
                <a16:creationId xmlns:a16="http://schemas.microsoft.com/office/drawing/2014/main" id="{23A83253-292F-5EB3-8555-EA4D14E3D4F0}"/>
              </a:ext>
            </a:extLst>
          </p:cNvPr>
          <p:cNvSpPr>
            <a:spLocks noGrp="1"/>
          </p:cNvSpPr>
          <p:nvPr>
            <p:ph sz="quarter" idx="4"/>
          </p:nvPr>
        </p:nvSpPr>
        <p:spPr/>
        <p:txBody>
          <a:bodyPr numCol="1">
            <a:normAutofit/>
          </a:bodyPr>
          <a:lstStyle/>
          <a:p>
            <a:r>
              <a:rPr lang="en-US" sz="2600" dirty="0"/>
              <a:t>Australia Central (Canberra)</a:t>
            </a:r>
          </a:p>
          <a:p>
            <a:r>
              <a:rPr lang="en-US" sz="2600" dirty="0"/>
              <a:t>Australia East (New South Wales)</a:t>
            </a:r>
          </a:p>
          <a:p>
            <a:r>
              <a:rPr lang="en-US" sz="2600" dirty="0"/>
              <a:t>Australia Southeast (Victoria)</a:t>
            </a:r>
          </a:p>
          <a:p>
            <a:r>
              <a:rPr lang="en-US" sz="2600" dirty="0"/>
              <a:t>New Zealand North (Auckland) *</a:t>
            </a:r>
          </a:p>
          <a:p>
            <a:pPr marL="0" indent="0">
              <a:buNone/>
            </a:pPr>
            <a:endParaRPr lang="en-US" sz="2600" dirty="0"/>
          </a:p>
          <a:p>
            <a:r>
              <a:rPr lang="en-US" sz="2600" dirty="0"/>
              <a:t>South Africa North (Johannesburg)</a:t>
            </a:r>
          </a:p>
        </p:txBody>
      </p:sp>
    </p:spTree>
    <p:extLst>
      <p:ext uri="{BB962C8B-B14F-4D97-AF65-F5344CB8AC3E}">
        <p14:creationId xmlns:p14="http://schemas.microsoft.com/office/powerpoint/2010/main" val="3063010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454-37EF-FC82-4487-D150CFFB2E89}"/>
              </a:ext>
            </a:extLst>
          </p:cNvPr>
          <p:cNvSpPr>
            <a:spLocks noGrp="1"/>
          </p:cNvSpPr>
          <p:nvPr>
            <p:ph type="title"/>
          </p:nvPr>
        </p:nvSpPr>
        <p:spPr/>
        <p:txBody>
          <a:bodyPr/>
          <a:lstStyle/>
          <a:p>
            <a:r>
              <a:rPr lang="en-US" dirty="0"/>
              <a:t>Azure Regions (Europe)</a:t>
            </a:r>
          </a:p>
        </p:txBody>
      </p:sp>
      <p:sp>
        <p:nvSpPr>
          <p:cNvPr id="3" name="Content Placeholder 2">
            <a:extLst>
              <a:ext uri="{FF2B5EF4-FFF2-40B4-BE49-F238E27FC236}">
                <a16:creationId xmlns:a16="http://schemas.microsoft.com/office/drawing/2014/main" id="{98922CA1-9ED0-5F30-9F58-500C765DD0C8}"/>
              </a:ext>
            </a:extLst>
          </p:cNvPr>
          <p:cNvSpPr>
            <a:spLocks noGrp="1"/>
          </p:cNvSpPr>
          <p:nvPr>
            <p:ph idx="1"/>
          </p:nvPr>
        </p:nvSpPr>
        <p:spPr>
          <a:xfrm>
            <a:off x="331693" y="1825625"/>
            <a:ext cx="11519647" cy="4351338"/>
          </a:xfrm>
        </p:spPr>
        <p:txBody>
          <a:bodyPr numCol="2">
            <a:normAutofit lnSpcReduction="10000"/>
          </a:bodyPr>
          <a:lstStyle/>
          <a:p>
            <a:r>
              <a:rPr lang="en-US" dirty="0"/>
              <a:t>Austria East (Vienna) *</a:t>
            </a:r>
          </a:p>
          <a:p>
            <a:r>
              <a:rPr lang="en-US" dirty="0"/>
              <a:t>Belgium Central (Brussels) *</a:t>
            </a:r>
          </a:p>
          <a:p>
            <a:r>
              <a:rPr lang="en-US" dirty="0"/>
              <a:t>Denmark East (Copenhagen) *</a:t>
            </a:r>
          </a:p>
          <a:p>
            <a:r>
              <a:rPr lang="en-US" dirty="0"/>
              <a:t>North Europe (Ireland)</a:t>
            </a:r>
          </a:p>
          <a:p>
            <a:r>
              <a:rPr lang="en-US" dirty="0"/>
              <a:t>West Europe (Netherlands)</a:t>
            </a:r>
          </a:p>
          <a:p>
            <a:r>
              <a:rPr lang="en-US" dirty="0"/>
              <a:t>Finland Central (Helsinki) *</a:t>
            </a:r>
          </a:p>
          <a:p>
            <a:r>
              <a:rPr lang="en-US" dirty="0"/>
              <a:t>France Central (Paris)</a:t>
            </a:r>
          </a:p>
          <a:p>
            <a:r>
              <a:rPr lang="en-US" dirty="0"/>
              <a:t>Germany West Central (Frankfurt)</a:t>
            </a:r>
          </a:p>
          <a:p>
            <a:r>
              <a:rPr lang="en-US" dirty="0"/>
              <a:t>Greece Central (Athens) *</a:t>
            </a:r>
          </a:p>
          <a:p>
            <a:r>
              <a:rPr lang="en-US" dirty="0"/>
              <a:t>Italy North (Milan)</a:t>
            </a:r>
          </a:p>
          <a:p>
            <a:r>
              <a:rPr lang="en-US" dirty="0"/>
              <a:t>Norway East (Oslo)</a:t>
            </a:r>
          </a:p>
          <a:p>
            <a:r>
              <a:rPr lang="en-US" dirty="0"/>
              <a:t>Poland Central</a:t>
            </a:r>
          </a:p>
          <a:p>
            <a:r>
              <a:rPr lang="en-US" dirty="0"/>
              <a:t>Spain Central (Madrid) *</a:t>
            </a:r>
          </a:p>
          <a:p>
            <a:r>
              <a:rPr lang="en-US" dirty="0"/>
              <a:t>Sweden Central (</a:t>
            </a:r>
            <a:r>
              <a:rPr lang="en-US" dirty="0" err="1"/>
              <a:t>Gävle</a:t>
            </a:r>
            <a:r>
              <a:rPr lang="en-US" dirty="0"/>
              <a:t>)</a:t>
            </a:r>
          </a:p>
          <a:p>
            <a:r>
              <a:rPr lang="en-US" dirty="0"/>
              <a:t>Switzerland North (Zürich)</a:t>
            </a:r>
          </a:p>
          <a:p>
            <a:r>
              <a:rPr lang="en-US" dirty="0"/>
              <a:t>UK South (London)</a:t>
            </a:r>
          </a:p>
          <a:p>
            <a:r>
              <a:rPr lang="en-US" dirty="0"/>
              <a:t>UK West (Cardiff)</a:t>
            </a:r>
          </a:p>
        </p:txBody>
      </p:sp>
    </p:spTree>
    <p:extLst>
      <p:ext uri="{BB962C8B-B14F-4D97-AF65-F5344CB8AC3E}">
        <p14:creationId xmlns:p14="http://schemas.microsoft.com/office/powerpoint/2010/main" val="2245250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AC96-B884-A5F8-72B4-CB16A9288075}"/>
              </a:ext>
            </a:extLst>
          </p:cNvPr>
          <p:cNvSpPr>
            <a:spLocks noGrp="1"/>
          </p:cNvSpPr>
          <p:nvPr>
            <p:ph type="title"/>
          </p:nvPr>
        </p:nvSpPr>
        <p:spPr/>
        <p:txBody>
          <a:bodyPr/>
          <a:lstStyle/>
          <a:p>
            <a:r>
              <a:rPr lang="en-US" dirty="0"/>
              <a:t>Azure Regions (Asia)</a:t>
            </a:r>
          </a:p>
        </p:txBody>
      </p:sp>
      <p:sp>
        <p:nvSpPr>
          <p:cNvPr id="3" name="Content Placeholder 2">
            <a:extLst>
              <a:ext uri="{FF2B5EF4-FFF2-40B4-BE49-F238E27FC236}">
                <a16:creationId xmlns:a16="http://schemas.microsoft.com/office/drawing/2014/main" id="{88F3CAF3-0C1B-1B10-DA4D-91D54F02F710}"/>
              </a:ext>
            </a:extLst>
          </p:cNvPr>
          <p:cNvSpPr>
            <a:spLocks noGrp="1"/>
          </p:cNvSpPr>
          <p:nvPr>
            <p:ph idx="1"/>
          </p:nvPr>
        </p:nvSpPr>
        <p:spPr/>
        <p:txBody>
          <a:bodyPr numCol="2">
            <a:normAutofit fontScale="92500" lnSpcReduction="20000"/>
          </a:bodyPr>
          <a:lstStyle/>
          <a:p>
            <a:r>
              <a:rPr lang="en-US" dirty="0"/>
              <a:t>Israel Central (Israel) *</a:t>
            </a:r>
          </a:p>
          <a:p>
            <a:r>
              <a:rPr lang="en-US" dirty="0"/>
              <a:t>Qatar Central (Doha)</a:t>
            </a:r>
          </a:p>
          <a:p>
            <a:r>
              <a:rPr lang="en-US" dirty="0"/>
              <a:t>UAE North (Dubai)</a:t>
            </a:r>
          </a:p>
          <a:p>
            <a:r>
              <a:rPr lang="en-US" dirty="0"/>
              <a:t>Southeast Asia (Singapore)</a:t>
            </a:r>
          </a:p>
          <a:p>
            <a:r>
              <a:rPr lang="en-US" dirty="0"/>
              <a:t>China East (Shanghai)</a:t>
            </a:r>
          </a:p>
          <a:p>
            <a:r>
              <a:rPr lang="en-US" dirty="0"/>
              <a:t>China East 2 (Shanghai)</a:t>
            </a:r>
          </a:p>
          <a:p>
            <a:r>
              <a:rPr lang="en-US" dirty="0"/>
              <a:t>China North (Beijing)</a:t>
            </a:r>
          </a:p>
          <a:p>
            <a:r>
              <a:rPr lang="en-US" dirty="0"/>
              <a:t>China North 2 (Beijing)</a:t>
            </a:r>
          </a:p>
          <a:p>
            <a:r>
              <a:rPr lang="en-US" dirty="0"/>
              <a:t>China North 3 (Hebei)</a:t>
            </a:r>
          </a:p>
          <a:p>
            <a:r>
              <a:rPr lang="en-US" dirty="0"/>
              <a:t>Central India (Pune)</a:t>
            </a:r>
          </a:p>
          <a:p>
            <a:r>
              <a:rPr lang="en-US" dirty="0"/>
              <a:t>India South Central (Hyderabad) *</a:t>
            </a:r>
          </a:p>
          <a:p>
            <a:r>
              <a:rPr lang="en-US" dirty="0"/>
              <a:t>South India (Chennai)</a:t>
            </a:r>
          </a:p>
          <a:p>
            <a:r>
              <a:rPr lang="en-US" dirty="0"/>
              <a:t>Indonesia Central (Jakarta) *</a:t>
            </a:r>
          </a:p>
          <a:p>
            <a:r>
              <a:rPr lang="en-US" dirty="0"/>
              <a:t>Japan East (Tokyo)</a:t>
            </a:r>
          </a:p>
          <a:p>
            <a:r>
              <a:rPr lang="en-US" dirty="0"/>
              <a:t>Japan West (Osaka)</a:t>
            </a:r>
          </a:p>
          <a:p>
            <a:r>
              <a:rPr lang="en-US" dirty="0"/>
              <a:t>Korea Central (Seoul)</a:t>
            </a:r>
          </a:p>
          <a:p>
            <a:r>
              <a:rPr lang="en-US" dirty="0"/>
              <a:t>Malaysia West (Kuala Lumpur) *</a:t>
            </a:r>
          </a:p>
          <a:p>
            <a:r>
              <a:rPr lang="en-US" dirty="0"/>
              <a:t>Saudi Arabia Central (Saudi Arabia) *</a:t>
            </a:r>
          </a:p>
          <a:p>
            <a:r>
              <a:rPr lang="en-US" dirty="0"/>
              <a:t>Taiwan North (Taipei) *</a:t>
            </a:r>
          </a:p>
        </p:txBody>
      </p:sp>
    </p:spTree>
    <p:extLst>
      <p:ext uri="{BB962C8B-B14F-4D97-AF65-F5344CB8AC3E}">
        <p14:creationId xmlns:p14="http://schemas.microsoft.com/office/powerpoint/2010/main" val="3608386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Compute</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Virtual Machines</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VM Scale Sets</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Red Hat OpenShift</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646331"/>
          </a:xfrm>
          <a:prstGeom prst="rect">
            <a:avLst/>
          </a:prstGeom>
          <a:noFill/>
        </p:spPr>
        <p:txBody>
          <a:bodyPr wrap="square" rtlCol="0">
            <a:spAutoFit/>
          </a:bodyPr>
          <a:lstStyle/>
          <a:p>
            <a:pPr algn="ctr"/>
            <a:r>
              <a:rPr lang="en-US" sz="1200" dirty="0"/>
              <a:t>Azure VMware Solution</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Dedicated Host</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Container Registry</a:t>
            </a:r>
          </a:p>
        </p:txBody>
      </p:sp>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4485" y="4748377"/>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276999"/>
          </a:xfrm>
          <a:prstGeom prst="rect">
            <a:avLst/>
          </a:prstGeom>
          <a:noFill/>
        </p:spPr>
        <p:txBody>
          <a:bodyPr wrap="square" rtlCol="0">
            <a:spAutoFit/>
          </a:bodyPr>
          <a:lstStyle/>
          <a:p>
            <a:pPr algn="ctr"/>
            <a:r>
              <a:rPr lang="en-US" sz="1200" dirty="0"/>
              <a:t>App Service</a:t>
            </a:r>
          </a:p>
        </p:txBody>
      </p:sp>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5588" y="4748377"/>
            <a:ext cx="906637" cy="906637"/>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Azure Functions</a:t>
            </a:r>
          </a:p>
        </p:txBody>
      </p:sp>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7882" y="4748377"/>
            <a:ext cx="906637"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276999"/>
          </a:xfrm>
          <a:prstGeom prst="rect">
            <a:avLst/>
          </a:prstGeom>
          <a:noFill/>
        </p:spPr>
        <p:txBody>
          <a:bodyPr wrap="square" rtlCol="0">
            <a:spAutoFit/>
          </a:bodyPr>
          <a:lstStyle/>
          <a:p>
            <a:pPr algn="ctr"/>
            <a:r>
              <a:rPr lang="en-US" sz="1200" dirty="0"/>
              <a:t>Azure Batch</a:t>
            </a:r>
          </a:p>
        </p:txBody>
      </p:sp>
      <p:pic>
        <p:nvPicPr>
          <p:cNvPr id="4108" name="Picture 4107">
            <a:extLst>
              <a:ext uri="{FF2B5EF4-FFF2-40B4-BE49-F238E27FC236}">
                <a16:creationId xmlns:a16="http://schemas.microsoft.com/office/drawing/2014/main" id="{337AB001-220B-835D-8F89-0C73BAED16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55959" y="4748377"/>
            <a:ext cx="906637" cy="906637"/>
          </a:xfrm>
          <a:prstGeom prst="rect">
            <a:avLst/>
          </a:prstGeom>
        </p:spPr>
      </p:pic>
      <p:sp>
        <p:nvSpPr>
          <p:cNvPr id="4109" name="TextBox 4108">
            <a:extLst>
              <a:ext uri="{FF2B5EF4-FFF2-40B4-BE49-F238E27FC236}">
                <a16:creationId xmlns:a16="http://schemas.microsoft.com/office/drawing/2014/main" id="{D436D509-B07E-A113-DE9B-43A6A0B143F6}"/>
              </a:ext>
            </a:extLst>
          </p:cNvPr>
          <p:cNvSpPr txBox="1"/>
          <p:nvPr/>
        </p:nvSpPr>
        <p:spPr>
          <a:xfrm>
            <a:off x="9545828" y="5659963"/>
            <a:ext cx="935331" cy="461665"/>
          </a:xfrm>
          <a:prstGeom prst="rect">
            <a:avLst/>
          </a:prstGeom>
          <a:noFill/>
        </p:spPr>
        <p:txBody>
          <a:bodyPr wrap="square" rtlCol="0">
            <a:spAutoFit/>
          </a:bodyPr>
          <a:lstStyle/>
          <a:p>
            <a:pPr algn="ctr"/>
            <a:r>
              <a:rPr lang="en-US" sz="1200" dirty="0"/>
              <a:t>Cloud Services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err="1"/>
              <a:t>CycleCloud</a:t>
            </a:r>
            <a:endParaRPr lang="en-US" sz="1200" dirty="0"/>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Virtual Desktop</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Kubernetes Service</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Container Apps</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Container Instances</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Dedicated Host</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Cloud Services</a:t>
            </a:r>
          </a:p>
        </p:txBody>
      </p:sp>
      <p:pic>
        <p:nvPicPr>
          <p:cNvPr id="30" name="Picture 29">
            <a:extLst>
              <a:ext uri="{FF2B5EF4-FFF2-40B4-BE49-F238E27FC236}">
                <a16:creationId xmlns:a16="http://schemas.microsoft.com/office/drawing/2014/main" id="{D892D27D-962B-3959-CBC3-1463E11187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4120" y="4748377"/>
            <a:ext cx="906637" cy="906637"/>
          </a:xfrm>
          <a:prstGeom prst="rect">
            <a:avLst/>
          </a:prstGeom>
        </p:spPr>
      </p:pic>
      <p:sp>
        <p:nvSpPr>
          <p:cNvPr id="31" name="TextBox 30">
            <a:extLst>
              <a:ext uri="{FF2B5EF4-FFF2-40B4-BE49-F238E27FC236}">
                <a16:creationId xmlns:a16="http://schemas.microsoft.com/office/drawing/2014/main" id="{6B53B87B-D4A8-1AC8-63AA-C6D7224B8491}"/>
              </a:ext>
            </a:extLst>
          </p:cNvPr>
          <p:cNvSpPr txBox="1"/>
          <p:nvPr/>
        </p:nvSpPr>
        <p:spPr>
          <a:xfrm>
            <a:off x="10813989" y="5659963"/>
            <a:ext cx="935331" cy="461665"/>
          </a:xfrm>
          <a:prstGeom prst="rect">
            <a:avLst/>
          </a:prstGeom>
          <a:noFill/>
        </p:spPr>
        <p:txBody>
          <a:bodyPr wrap="square" rtlCol="0">
            <a:spAutoFit/>
          </a:bodyPr>
          <a:lstStyle/>
          <a:p>
            <a:pPr algn="ctr"/>
            <a:r>
              <a:rPr lang="en-US" sz="1200" dirty="0"/>
              <a:t>Cloud Services</a:t>
            </a:r>
          </a:p>
        </p:txBody>
      </p:sp>
    </p:spTree>
    <p:extLst>
      <p:ext uri="{BB962C8B-B14F-4D97-AF65-F5344CB8AC3E}">
        <p14:creationId xmlns:p14="http://schemas.microsoft.com/office/powerpoint/2010/main" val="1817974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Compute</a:t>
            </a:r>
          </a:p>
        </p:txBody>
      </p:sp>
      <p:grpSp>
        <p:nvGrpSpPr>
          <p:cNvPr id="32" name="Group 31">
            <a:extLst>
              <a:ext uri="{FF2B5EF4-FFF2-40B4-BE49-F238E27FC236}">
                <a16:creationId xmlns:a16="http://schemas.microsoft.com/office/drawing/2014/main" id="{A88A1515-7147-572C-388F-411B81BDA6DA}"/>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Virtual Machines</a:t>
              </a:r>
            </a:p>
          </p:txBody>
        </p:sp>
      </p:grpSp>
      <p:grpSp>
        <p:nvGrpSpPr>
          <p:cNvPr id="33" name="Group 32">
            <a:extLst>
              <a:ext uri="{FF2B5EF4-FFF2-40B4-BE49-F238E27FC236}">
                <a16:creationId xmlns:a16="http://schemas.microsoft.com/office/drawing/2014/main" id="{DB532CE0-4E98-A9EB-3BD6-BF8A175C5391}"/>
              </a:ext>
            </a:extLst>
          </p:cNvPr>
          <p:cNvGrpSpPr/>
          <p:nvPr/>
        </p:nvGrpSpPr>
        <p:grpSpPr>
          <a:xfrm>
            <a:off x="5633381" y="1092474"/>
            <a:ext cx="935331" cy="1373251"/>
            <a:chOff x="5633381" y="1092474"/>
            <a:chExt cx="935331" cy="1373251"/>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VM Scale Sets</a:t>
              </a:r>
            </a:p>
          </p:txBody>
        </p:sp>
      </p:grpSp>
      <p:grpSp>
        <p:nvGrpSpPr>
          <p:cNvPr id="35" name="Group 34">
            <a:extLst>
              <a:ext uri="{FF2B5EF4-FFF2-40B4-BE49-F238E27FC236}">
                <a16:creationId xmlns:a16="http://schemas.microsoft.com/office/drawing/2014/main" id="{43D11BBC-3DA1-2F2B-5E6E-956D08407D92}"/>
              </a:ext>
            </a:extLst>
          </p:cNvPr>
          <p:cNvGrpSpPr/>
          <p:nvPr/>
        </p:nvGrpSpPr>
        <p:grpSpPr>
          <a:xfrm>
            <a:off x="6984020" y="1085404"/>
            <a:ext cx="935331" cy="1557917"/>
            <a:chOff x="6984020" y="1085404"/>
            <a:chExt cx="935331" cy="1557917"/>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Red Hat OpenShift</a:t>
              </a:r>
            </a:p>
          </p:txBody>
        </p:sp>
      </p:grpSp>
      <p:grpSp>
        <p:nvGrpSpPr>
          <p:cNvPr id="36" name="Group 35">
            <a:extLst>
              <a:ext uri="{FF2B5EF4-FFF2-40B4-BE49-F238E27FC236}">
                <a16:creationId xmlns:a16="http://schemas.microsoft.com/office/drawing/2014/main" id="{0B02849D-FA89-BC9C-1306-C0D950CB7D03}"/>
              </a:ext>
            </a:extLst>
          </p:cNvPr>
          <p:cNvGrpSpPr/>
          <p:nvPr/>
        </p:nvGrpSpPr>
        <p:grpSpPr>
          <a:xfrm>
            <a:off x="8257751" y="1092474"/>
            <a:ext cx="935331" cy="1557917"/>
            <a:chOff x="8257751" y="1092474"/>
            <a:chExt cx="935331" cy="1557917"/>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646331"/>
            </a:xfrm>
            <a:prstGeom prst="rect">
              <a:avLst/>
            </a:prstGeom>
            <a:noFill/>
          </p:spPr>
          <p:txBody>
            <a:bodyPr wrap="square" rtlCol="0">
              <a:spAutoFit/>
            </a:bodyPr>
            <a:lstStyle/>
            <a:p>
              <a:pPr algn="ctr"/>
              <a:r>
                <a:rPr lang="en-US" sz="1200" dirty="0"/>
                <a:t>Azure VMware Solution</a:t>
              </a:r>
            </a:p>
          </p:txBody>
        </p:sp>
      </p:grpSp>
      <p:grpSp>
        <p:nvGrpSpPr>
          <p:cNvPr id="37" name="Group 36">
            <a:extLst>
              <a:ext uri="{FF2B5EF4-FFF2-40B4-BE49-F238E27FC236}">
                <a16:creationId xmlns:a16="http://schemas.microsoft.com/office/drawing/2014/main" id="{60EAFC7F-2DB5-6D6F-5B1B-29620024903E}"/>
              </a:ext>
            </a:extLst>
          </p:cNvPr>
          <p:cNvGrpSpPr/>
          <p:nvPr/>
        </p:nvGrpSpPr>
        <p:grpSpPr>
          <a:xfrm>
            <a:off x="9550045" y="1059517"/>
            <a:ext cx="935331" cy="1373251"/>
            <a:chOff x="9550045" y="1059517"/>
            <a:chExt cx="935331" cy="1373251"/>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Dedicated Host</a:t>
              </a:r>
            </a:p>
          </p:txBody>
        </p:sp>
      </p:grpSp>
      <p:grpSp>
        <p:nvGrpSpPr>
          <p:cNvPr id="47" name="Group 46">
            <a:extLst>
              <a:ext uri="{FF2B5EF4-FFF2-40B4-BE49-F238E27FC236}">
                <a16:creationId xmlns:a16="http://schemas.microsoft.com/office/drawing/2014/main" id="{C9EB6BB4-1A27-621E-9E8C-CB11FAB2346A}"/>
              </a:ext>
            </a:extLst>
          </p:cNvPr>
          <p:cNvGrpSpPr/>
          <p:nvPr/>
        </p:nvGrpSpPr>
        <p:grpSpPr>
          <a:xfrm>
            <a:off x="4277853" y="4751748"/>
            <a:ext cx="935331" cy="1373251"/>
            <a:chOff x="4277853" y="4751748"/>
            <a:chExt cx="935331" cy="1373251"/>
          </a:xfrm>
        </p:grpSpPr>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Azure Functions</a:t>
              </a:r>
            </a:p>
          </p:txBody>
        </p:sp>
      </p:grpSp>
      <p:grpSp>
        <p:nvGrpSpPr>
          <p:cNvPr id="48" name="Group 47">
            <a:extLst>
              <a:ext uri="{FF2B5EF4-FFF2-40B4-BE49-F238E27FC236}">
                <a16:creationId xmlns:a16="http://schemas.microsoft.com/office/drawing/2014/main" id="{8F460D60-AF94-2F64-A939-A5EE820C05D9}"/>
              </a:ext>
            </a:extLst>
          </p:cNvPr>
          <p:cNvGrpSpPr/>
          <p:nvPr/>
        </p:nvGrpSpPr>
        <p:grpSpPr>
          <a:xfrm>
            <a:off x="5634354" y="4748377"/>
            <a:ext cx="935331" cy="1188585"/>
            <a:chOff x="5634354" y="4748377"/>
            <a:chExt cx="935331" cy="1188585"/>
          </a:xfrm>
        </p:grpSpPr>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44485" y="4748377"/>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276999"/>
            </a:xfrm>
            <a:prstGeom prst="rect">
              <a:avLst/>
            </a:prstGeom>
            <a:noFill/>
          </p:spPr>
          <p:txBody>
            <a:bodyPr wrap="square" rtlCol="0">
              <a:spAutoFit/>
            </a:bodyPr>
            <a:lstStyle/>
            <a:p>
              <a:pPr algn="ctr"/>
              <a:r>
                <a:rPr lang="en-US" sz="1200" dirty="0"/>
                <a:t>Azure Batch</a:t>
              </a:r>
            </a:p>
          </p:txBody>
        </p:sp>
      </p:grpSp>
      <p:grpSp>
        <p:nvGrpSpPr>
          <p:cNvPr id="49" name="Group 48">
            <a:extLst>
              <a:ext uri="{FF2B5EF4-FFF2-40B4-BE49-F238E27FC236}">
                <a16:creationId xmlns:a16="http://schemas.microsoft.com/office/drawing/2014/main" id="{B9278FF8-B2C0-AE5E-52F5-E4C912F5C0E9}"/>
              </a:ext>
            </a:extLst>
          </p:cNvPr>
          <p:cNvGrpSpPr/>
          <p:nvPr/>
        </p:nvGrpSpPr>
        <p:grpSpPr>
          <a:xfrm>
            <a:off x="6965457" y="4748377"/>
            <a:ext cx="935331" cy="1373251"/>
            <a:chOff x="6965457" y="4748377"/>
            <a:chExt cx="935331" cy="1373251"/>
          </a:xfrm>
        </p:grpSpPr>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75588" y="4748377"/>
              <a:ext cx="906637" cy="906637"/>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Cloud Services</a:t>
              </a:r>
            </a:p>
          </p:txBody>
        </p:sp>
      </p:grpSp>
      <p:grpSp>
        <p:nvGrpSpPr>
          <p:cNvPr id="50" name="Group 49">
            <a:extLst>
              <a:ext uri="{FF2B5EF4-FFF2-40B4-BE49-F238E27FC236}">
                <a16:creationId xmlns:a16="http://schemas.microsoft.com/office/drawing/2014/main" id="{FBE0C7C7-D8A6-C6C5-B5BF-F5DB950049AA}"/>
              </a:ext>
            </a:extLst>
          </p:cNvPr>
          <p:cNvGrpSpPr/>
          <p:nvPr/>
        </p:nvGrpSpPr>
        <p:grpSpPr>
          <a:xfrm>
            <a:off x="8257751" y="4748377"/>
            <a:ext cx="935331" cy="1373251"/>
            <a:chOff x="8257751" y="4748377"/>
            <a:chExt cx="935331" cy="1373251"/>
          </a:xfrm>
        </p:grpSpPr>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7882" y="4748377"/>
              <a:ext cx="906637"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461665"/>
            </a:xfrm>
            <a:prstGeom prst="rect">
              <a:avLst/>
            </a:prstGeom>
            <a:noFill/>
          </p:spPr>
          <p:txBody>
            <a:bodyPr wrap="square" rtlCol="0">
              <a:spAutoFit/>
            </a:bodyPr>
            <a:lstStyle/>
            <a:p>
              <a:pPr algn="ctr"/>
              <a:r>
                <a:rPr lang="en-US" sz="1200" dirty="0"/>
                <a:t>Service Fabric</a:t>
              </a:r>
            </a:p>
          </p:txBody>
        </p:sp>
      </p:grpSp>
      <p:grpSp>
        <p:nvGrpSpPr>
          <p:cNvPr id="51" name="Group 50">
            <a:extLst>
              <a:ext uri="{FF2B5EF4-FFF2-40B4-BE49-F238E27FC236}">
                <a16:creationId xmlns:a16="http://schemas.microsoft.com/office/drawing/2014/main" id="{FC24BC9C-0346-C2CD-A9FA-9BD571695D6D}"/>
              </a:ext>
            </a:extLst>
          </p:cNvPr>
          <p:cNvGrpSpPr/>
          <p:nvPr/>
        </p:nvGrpSpPr>
        <p:grpSpPr>
          <a:xfrm>
            <a:off x="9545828" y="4748377"/>
            <a:ext cx="935331" cy="1373251"/>
            <a:chOff x="9545828" y="4748377"/>
            <a:chExt cx="935331" cy="1373251"/>
          </a:xfrm>
        </p:grpSpPr>
        <p:pic>
          <p:nvPicPr>
            <p:cNvPr id="4108" name="Picture 4107">
              <a:extLst>
                <a:ext uri="{FF2B5EF4-FFF2-40B4-BE49-F238E27FC236}">
                  <a16:creationId xmlns:a16="http://schemas.microsoft.com/office/drawing/2014/main" id="{337AB001-220B-835D-8F89-0C73BAED16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555959" y="4748377"/>
              <a:ext cx="906637" cy="906637"/>
            </a:xfrm>
            <a:prstGeom prst="rect">
              <a:avLst/>
            </a:prstGeom>
          </p:spPr>
        </p:pic>
        <p:sp>
          <p:nvSpPr>
            <p:cNvPr id="4109" name="TextBox 4108">
              <a:extLst>
                <a:ext uri="{FF2B5EF4-FFF2-40B4-BE49-F238E27FC236}">
                  <a16:creationId xmlns:a16="http://schemas.microsoft.com/office/drawing/2014/main" id="{D436D509-B07E-A113-DE9B-43A6A0B143F6}"/>
                </a:ext>
              </a:extLst>
            </p:cNvPr>
            <p:cNvSpPr txBox="1"/>
            <p:nvPr/>
          </p:nvSpPr>
          <p:spPr>
            <a:xfrm>
              <a:off x="9545828" y="5659963"/>
              <a:ext cx="935331" cy="461665"/>
            </a:xfrm>
            <a:prstGeom prst="rect">
              <a:avLst/>
            </a:prstGeom>
            <a:noFill/>
          </p:spPr>
          <p:txBody>
            <a:bodyPr wrap="square" rtlCol="0">
              <a:spAutoFit/>
            </a:bodyPr>
            <a:lstStyle/>
            <a:p>
              <a:pPr algn="ctr"/>
              <a:r>
                <a:rPr lang="en-US" sz="1200" dirty="0"/>
                <a:t>Azure Quantum</a:t>
              </a:r>
            </a:p>
          </p:txBody>
        </p:sp>
      </p:grpSp>
      <p:grpSp>
        <p:nvGrpSpPr>
          <p:cNvPr id="41" name="Group 40">
            <a:extLst>
              <a:ext uri="{FF2B5EF4-FFF2-40B4-BE49-F238E27FC236}">
                <a16:creationId xmlns:a16="http://schemas.microsoft.com/office/drawing/2014/main" id="{5DED4645-7376-DF53-8DA6-76F32067A2D9}"/>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Virtual Desktop</a:t>
              </a:r>
            </a:p>
          </p:txBody>
        </p:sp>
      </p:grpSp>
      <p:grpSp>
        <p:nvGrpSpPr>
          <p:cNvPr id="42" name="Group 41">
            <a:extLst>
              <a:ext uri="{FF2B5EF4-FFF2-40B4-BE49-F238E27FC236}">
                <a16:creationId xmlns:a16="http://schemas.microsoft.com/office/drawing/2014/main" id="{B5137312-DD2F-C60C-39F3-43E62EF8642A}"/>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Kubernetes Service</a:t>
              </a:r>
            </a:p>
          </p:txBody>
        </p:sp>
      </p:grpSp>
      <p:grpSp>
        <p:nvGrpSpPr>
          <p:cNvPr id="43" name="Group 42">
            <a:extLst>
              <a:ext uri="{FF2B5EF4-FFF2-40B4-BE49-F238E27FC236}">
                <a16:creationId xmlns:a16="http://schemas.microsoft.com/office/drawing/2014/main" id="{63505392-10F5-0F55-C371-67E3EACB6247}"/>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Container Instances</a:t>
              </a:r>
            </a:p>
          </p:txBody>
        </p:sp>
      </p:grpSp>
      <p:grpSp>
        <p:nvGrpSpPr>
          <p:cNvPr id="44" name="Group 43">
            <a:extLst>
              <a:ext uri="{FF2B5EF4-FFF2-40B4-BE49-F238E27FC236}">
                <a16:creationId xmlns:a16="http://schemas.microsoft.com/office/drawing/2014/main" id="{6E16C11A-2019-17E9-2286-2F77D7B883AB}"/>
              </a:ext>
            </a:extLst>
          </p:cNvPr>
          <p:cNvGrpSpPr/>
          <p:nvPr/>
        </p:nvGrpSpPr>
        <p:grpSpPr>
          <a:xfrm>
            <a:off x="8257751" y="2911290"/>
            <a:ext cx="935331" cy="1373251"/>
            <a:chOff x="8257751" y="2911290"/>
            <a:chExt cx="935331" cy="1373251"/>
          </a:xfrm>
        </p:grpSpPr>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Container Registry</a:t>
              </a:r>
            </a:p>
          </p:txBody>
        </p:sp>
      </p:grpSp>
      <p:grpSp>
        <p:nvGrpSpPr>
          <p:cNvPr id="45" name="Group 44">
            <a:extLst>
              <a:ext uri="{FF2B5EF4-FFF2-40B4-BE49-F238E27FC236}">
                <a16:creationId xmlns:a16="http://schemas.microsoft.com/office/drawing/2014/main" id="{D39C5DD2-F4AA-8DB1-347D-D39F94644E9A}"/>
              </a:ext>
            </a:extLst>
          </p:cNvPr>
          <p:cNvGrpSpPr/>
          <p:nvPr/>
        </p:nvGrpSpPr>
        <p:grpSpPr>
          <a:xfrm>
            <a:off x="9550045" y="2919121"/>
            <a:ext cx="935331" cy="1373251"/>
            <a:chOff x="9550045" y="2919121"/>
            <a:chExt cx="935331" cy="1373251"/>
          </a:xfrm>
        </p:grpSpPr>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Container Apps</a:t>
              </a:r>
            </a:p>
          </p:txBody>
        </p:sp>
      </p:grpSp>
      <p:grpSp>
        <p:nvGrpSpPr>
          <p:cNvPr id="39" name="Group 38">
            <a:extLst>
              <a:ext uri="{FF2B5EF4-FFF2-40B4-BE49-F238E27FC236}">
                <a16:creationId xmlns:a16="http://schemas.microsoft.com/office/drawing/2014/main" id="{B1CD2CD5-6613-AB43-A6E5-3607226976F8}"/>
              </a:ext>
            </a:extLst>
          </p:cNvPr>
          <p:cNvGrpSpPr/>
          <p:nvPr/>
        </p:nvGrpSpPr>
        <p:grpSpPr>
          <a:xfrm>
            <a:off x="10842339" y="1073006"/>
            <a:ext cx="935331" cy="1188585"/>
            <a:chOff x="10842339" y="1073006"/>
            <a:chExt cx="935331" cy="1188585"/>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276999"/>
            </a:xfrm>
            <a:prstGeom prst="rect">
              <a:avLst/>
            </a:prstGeom>
            <a:noFill/>
          </p:spPr>
          <p:txBody>
            <a:bodyPr wrap="square" rtlCol="0">
              <a:spAutoFit/>
            </a:bodyPr>
            <a:lstStyle/>
            <a:p>
              <a:pPr algn="ctr"/>
              <a:r>
                <a:rPr lang="en-US" sz="1200" dirty="0" err="1"/>
                <a:t>CycleCloud</a:t>
              </a:r>
              <a:endParaRPr lang="en-US" sz="1200" dirty="0"/>
            </a:p>
          </p:txBody>
        </p:sp>
      </p:grpSp>
      <p:grpSp>
        <p:nvGrpSpPr>
          <p:cNvPr id="46" name="Group 45">
            <a:extLst>
              <a:ext uri="{FF2B5EF4-FFF2-40B4-BE49-F238E27FC236}">
                <a16:creationId xmlns:a16="http://schemas.microsoft.com/office/drawing/2014/main" id="{F5FC8C7E-74CD-9D30-5D0A-9F5967BC5732}"/>
              </a:ext>
            </a:extLst>
          </p:cNvPr>
          <p:cNvGrpSpPr/>
          <p:nvPr/>
        </p:nvGrpSpPr>
        <p:grpSpPr>
          <a:xfrm>
            <a:off x="10832552" y="2911290"/>
            <a:ext cx="935331" cy="1188585"/>
            <a:chOff x="10832552" y="2911290"/>
            <a:chExt cx="935331" cy="1188585"/>
          </a:xfrm>
        </p:grpSpPr>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276999"/>
            </a:xfrm>
            <a:prstGeom prst="rect">
              <a:avLst/>
            </a:prstGeom>
            <a:noFill/>
          </p:spPr>
          <p:txBody>
            <a:bodyPr wrap="square" rtlCol="0">
              <a:spAutoFit/>
            </a:bodyPr>
            <a:lstStyle/>
            <a:p>
              <a:pPr algn="ctr"/>
              <a:r>
                <a:rPr lang="en-US" sz="1200" dirty="0"/>
                <a:t>App Service</a:t>
              </a:r>
            </a:p>
          </p:txBody>
        </p:sp>
      </p:grpSp>
    </p:spTree>
    <p:extLst>
      <p:ext uri="{BB962C8B-B14F-4D97-AF65-F5344CB8AC3E}">
        <p14:creationId xmlns:p14="http://schemas.microsoft.com/office/powerpoint/2010/main" val="222915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Networking</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Application Gateway</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Bastion</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276999"/>
          </a:xfrm>
          <a:prstGeom prst="rect">
            <a:avLst/>
          </a:prstGeom>
          <a:noFill/>
        </p:spPr>
        <p:txBody>
          <a:bodyPr wrap="square" rtlCol="0">
            <a:spAutoFit/>
          </a:bodyPr>
          <a:lstStyle/>
          <a:p>
            <a:pPr algn="ctr"/>
            <a:r>
              <a:rPr lang="en-US" sz="1200" dirty="0"/>
              <a:t>Azure DNS</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Azure Firewall</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Azure Front Door</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Traffic Manager</a:t>
            </a:r>
          </a:p>
        </p:txBody>
      </p:sp>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44485" y="4748377"/>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461665"/>
          </a:xfrm>
          <a:prstGeom prst="rect">
            <a:avLst/>
          </a:prstGeom>
          <a:noFill/>
        </p:spPr>
        <p:txBody>
          <a:bodyPr wrap="square" rtlCol="0">
            <a:spAutoFit/>
          </a:bodyPr>
          <a:lstStyle/>
          <a:p>
            <a:pPr algn="ctr"/>
            <a:r>
              <a:rPr lang="en-US" sz="1200" dirty="0"/>
              <a:t>Virtual Network</a:t>
            </a:r>
          </a:p>
        </p:txBody>
      </p:sp>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75588" y="4748377"/>
            <a:ext cx="906637" cy="906637"/>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Virtual WAN</a:t>
            </a:r>
          </a:p>
        </p:txBody>
      </p:sp>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267882" y="4748377"/>
            <a:ext cx="906637"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461665"/>
          </a:xfrm>
          <a:prstGeom prst="rect">
            <a:avLst/>
          </a:prstGeom>
          <a:noFill/>
        </p:spPr>
        <p:txBody>
          <a:bodyPr wrap="square" rtlCol="0">
            <a:spAutoFit/>
          </a:bodyPr>
          <a:lstStyle/>
          <a:p>
            <a:pPr algn="ctr"/>
            <a:r>
              <a:rPr lang="en-US" sz="1200" dirty="0"/>
              <a:t>VPN Gateway</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26929" y="3830707"/>
            <a:ext cx="1059620" cy="276999"/>
          </a:xfrm>
          <a:prstGeom prst="rect">
            <a:avLst/>
          </a:prstGeom>
          <a:noFill/>
        </p:spPr>
        <p:txBody>
          <a:bodyPr wrap="square" rtlCol="0">
            <a:spAutoFit/>
          </a:bodyPr>
          <a:lstStyle/>
          <a:p>
            <a:pPr algn="ctr"/>
            <a:r>
              <a:rPr lang="en-US" sz="1200" dirty="0"/>
              <a:t>ExpressRoute</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Internet Analyzer</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Load Balancer</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Network Watcher</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276999"/>
          </a:xfrm>
          <a:prstGeom prst="rect">
            <a:avLst/>
          </a:prstGeom>
          <a:noFill/>
        </p:spPr>
        <p:txBody>
          <a:bodyPr wrap="square" rtlCol="0">
            <a:spAutoFit/>
          </a:bodyPr>
          <a:lstStyle/>
          <a:p>
            <a:pPr algn="ctr"/>
            <a:r>
              <a:rPr lang="en-US" sz="1200" dirty="0"/>
              <a:t>Private Link</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Azure Orbital</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Route Server</a:t>
            </a:r>
          </a:p>
        </p:txBody>
      </p:sp>
    </p:spTree>
    <p:extLst>
      <p:ext uri="{BB962C8B-B14F-4D97-AF65-F5344CB8AC3E}">
        <p14:creationId xmlns:p14="http://schemas.microsoft.com/office/powerpoint/2010/main" val="3784356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Identity and Security</a:t>
            </a:r>
          </a:p>
        </p:txBody>
      </p:sp>
      <p:grpSp>
        <p:nvGrpSpPr>
          <p:cNvPr id="3" name="Group 2">
            <a:extLst>
              <a:ext uri="{FF2B5EF4-FFF2-40B4-BE49-F238E27FC236}">
                <a16:creationId xmlns:a16="http://schemas.microsoft.com/office/drawing/2014/main" id="{D7D7741F-F1DE-9996-ACCC-0FAD0B188B2B}"/>
              </a:ext>
            </a:extLst>
          </p:cNvPr>
          <p:cNvGrpSpPr/>
          <p:nvPr/>
        </p:nvGrpSpPr>
        <p:grpSpPr>
          <a:xfrm>
            <a:off x="4286285" y="1092474"/>
            <a:ext cx="935331" cy="1557917"/>
            <a:chOff x="4286285" y="1092474"/>
            <a:chExt cx="935331" cy="1557917"/>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646331"/>
            </a:xfrm>
            <a:prstGeom prst="rect">
              <a:avLst/>
            </a:prstGeom>
            <a:noFill/>
          </p:spPr>
          <p:txBody>
            <a:bodyPr wrap="square" rtlCol="0">
              <a:spAutoFit/>
            </a:bodyPr>
            <a:lstStyle/>
            <a:p>
              <a:pPr algn="ctr"/>
              <a:r>
                <a:rPr lang="en-US" sz="1200" dirty="0"/>
                <a:t>Azure Active Directory</a:t>
              </a:r>
            </a:p>
          </p:txBody>
        </p:sp>
      </p:grpSp>
      <p:grpSp>
        <p:nvGrpSpPr>
          <p:cNvPr id="4" name="Group 3">
            <a:extLst>
              <a:ext uri="{FF2B5EF4-FFF2-40B4-BE49-F238E27FC236}">
                <a16:creationId xmlns:a16="http://schemas.microsoft.com/office/drawing/2014/main" id="{42FAF1D2-61C0-D11E-0CFA-EA4E54BEC231}"/>
              </a:ext>
            </a:extLst>
          </p:cNvPr>
          <p:cNvGrpSpPr/>
          <p:nvPr/>
        </p:nvGrpSpPr>
        <p:grpSpPr>
          <a:xfrm>
            <a:off x="5633381" y="1092474"/>
            <a:ext cx="935331" cy="1557917"/>
            <a:chOff x="5633381" y="1092474"/>
            <a:chExt cx="935331" cy="1557917"/>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646331"/>
            </a:xfrm>
            <a:prstGeom prst="rect">
              <a:avLst/>
            </a:prstGeom>
            <a:noFill/>
          </p:spPr>
          <p:txBody>
            <a:bodyPr wrap="square" rtlCol="0">
              <a:spAutoFit/>
            </a:bodyPr>
            <a:lstStyle/>
            <a:p>
              <a:pPr algn="ctr"/>
              <a:r>
                <a:rPr lang="en-US" sz="1200" dirty="0"/>
                <a:t>Azure AD External Identities</a:t>
              </a:r>
            </a:p>
          </p:txBody>
        </p:sp>
      </p:grpSp>
      <p:grpSp>
        <p:nvGrpSpPr>
          <p:cNvPr id="5" name="Group 4">
            <a:extLst>
              <a:ext uri="{FF2B5EF4-FFF2-40B4-BE49-F238E27FC236}">
                <a16:creationId xmlns:a16="http://schemas.microsoft.com/office/drawing/2014/main" id="{5FFE4843-68BA-AECB-9212-4D09D727E9F7}"/>
              </a:ext>
            </a:extLst>
          </p:cNvPr>
          <p:cNvGrpSpPr/>
          <p:nvPr/>
        </p:nvGrpSpPr>
        <p:grpSpPr>
          <a:xfrm>
            <a:off x="6984020" y="1085404"/>
            <a:ext cx="935331" cy="1557917"/>
            <a:chOff x="6984020" y="1085404"/>
            <a:chExt cx="935331" cy="1557917"/>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AD Domain Services</a:t>
              </a:r>
            </a:p>
          </p:txBody>
        </p:sp>
      </p:grpSp>
      <p:grpSp>
        <p:nvGrpSpPr>
          <p:cNvPr id="7" name="Group 6">
            <a:extLst>
              <a:ext uri="{FF2B5EF4-FFF2-40B4-BE49-F238E27FC236}">
                <a16:creationId xmlns:a16="http://schemas.microsoft.com/office/drawing/2014/main" id="{21012557-D331-8595-ED41-B0A8EE0838E1}"/>
              </a:ext>
            </a:extLst>
          </p:cNvPr>
          <p:cNvGrpSpPr/>
          <p:nvPr/>
        </p:nvGrpSpPr>
        <p:grpSpPr>
          <a:xfrm>
            <a:off x="8257751" y="1092474"/>
            <a:ext cx="935331" cy="1373251"/>
            <a:chOff x="8257751" y="1092474"/>
            <a:chExt cx="935331" cy="1373251"/>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Defender for Cloud</a:t>
              </a:r>
            </a:p>
          </p:txBody>
        </p:sp>
      </p:grpSp>
      <p:grpSp>
        <p:nvGrpSpPr>
          <p:cNvPr id="8" name="Group 7">
            <a:extLst>
              <a:ext uri="{FF2B5EF4-FFF2-40B4-BE49-F238E27FC236}">
                <a16:creationId xmlns:a16="http://schemas.microsoft.com/office/drawing/2014/main" id="{5513B50A-53C2-38E5-EA29-C99286F922ED}"/>
              </a:ext>
            </a:extLst>
          </p:cNvPr>
          <p:cNvGrpSpPr/>
          <p:nvPr/>
        </p:nvGrpSpPr>
        <p:grpSpPr>
          <a:xfrm>
            <a:off x="9550045" y="1059517"/>
            <a:ext cx="935331" cy="1373251"/>
            <a:chOff x="9550045" y="1059517"/>
            <a:chExt cx="935331" cy="1373251"/>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Microsoft Sentinel</a:t>
              </a:r>
            </a:p>
          </p:txBody>
        </p:sp>
      </p:grpSp>
      <p:grpSp>
        <p:nvGrpSpPr>
          <p:cNvPr id="12" name="Group 11">
            <a:extLst>
              <a:ext uri="{FF2B5EF4-FFF2-40B4-BE49-F238E27FC236}">
                <a16:creationId xmlns:a16="http://schemas.microsoft.com/office/drawing/2014/main" id="{B59585EC-6D37-8465-0D76-469F43383AA3}"/>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Azure Key Vault</a:t>
              </a:r>
            </a:p>
          </p:txBody>
        </p:sp>
      </p:grpSp>
      <p:grpSp>
        <p:nvGrpSpPr>
          <p:cNvPr id="13" name="Group 12">
            <a:extLst>
              <a:ext uri="{FF2B5EF4-FFF2-40B4-BE49-F238E27FC236}">
                <a16:creationId xmlns:a16="http://schemas.microsoft.com/office/drawing/2014/main" id="{BED20232-83DF-954D-ED84-4BC5F60A9B6B}"/>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Information Protection</a:t>
              </a:r>
            </a:p>
          </p:txBody>
        </p:sp>
      </p:grpSp>
      <p:grpSp>
        <p:nvGrpSpPr>
          <p:cNvPr id="14" name="Group 13">
            <a:extLst>
              <a:ext uri="{FF2B5EF4-FFF2-40B4-BE49-F238E27FC236}">
                <a16:creationId xmlns:a16="http://schemas.microsoft.com/office/drawing/2014/main" id="{06F20416-2801-64ED-4990-E49A9E0340F9}"/>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DDoS Protection</a:t>
              </a:r>
            </a:p>
          </p:txBody>
        </p:sp>
      </p:grpSp>
      <p:grpSp>
        <p:nvGrpSpPr>
          <p:cNvPr id="9" name="Group 8">
            <a:extLst>
              <a:ext uri="{FF2B5EF4-FFF2-40B4-BE49-F238E27FC236}">
                <a16:creationId xmlns:a16="http://schemas.microsoft.com/office/drawing/2014/main" id="{B73D1834-CD05-729D-106E-012350BDC97C}"/>
              </a:ext>
            </a:extLst>
          </p:cNvPr>
          <p:cNvGrpSpPr/>
          <p:nvPr/>
        </p:nvGrpSpPr>
        <p:grpSpPr>
          <a:xfrm>
            <a:off x="10842339" y="1073006"/>
            <a:ext cx="935331" cy="1373251"/>
            <a:chOff x="10842339" y="1073006"/>
            <a:chExt cx="935331" cy="1373251"/>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Dedicated HSM</a:t>
              </a:r>
            </a:p>
          </p:txBody>
        </p:sp>
      </p:grpSp>
    </p:spTree>
    <p:extLst>
      <p:ext uri="{BB962C8B-B14F-4D97-AF65-F5344CB8AC3E}">
        <p14:creationId xmlns:p14="http://schemas.microsoft.com/office/powerpoint/2010/main" val="775639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Management &amp; Governance</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Automation</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109110"/>
            <a:ext cx="906637" cy="873365"/>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Advisor</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200245"/>
            <a:ext cx="906637" cy="676955"/>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276999"/>
          </a:xfrm>
          <a:prstGeom prst="rect">
            <a:avLst/>
          </a:prstGeom>
          <a:noFill/>
        </p:spPr>
        <p:txBody>
          <a:bodyPr wrap="square" rtlCol="0">
            <a:spAutoFit/>
          </a:bodyPr>
          <a:lstStyle/>
          <a:p>
            <a:pPr algn="ctr"/>
            <a:r>
              <a:rPr lang="en-US" sz="1200" dirty="0"/>
              <a:t>Azure Arc</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37860" y="2007048"/>
            <a:ext cx="993676" cy="461665"/>
          </a:xfrm>
          <a:prstGeom prst="rect">
            <a:avLst/>
          </a:prstGeom>
          <a:noFill/>
        </p:spPr>
        <p:txBody>
          <a:bodyPr wrap="square" rtlCol="0">
            <a:spAutoFit/>
          </a:bodyPr>
          <a:lstStyle/>
          <a:p>
            <a:pPr algn="ctr"/>
            <a:r>
              <a:rPr lang="en-US" sz="1200" dirty="0"/>
              <a:t>Azure </a:t>
            </a:r>
            <a:r>
              <a:rPr lang="en-US" sz="1200" dirty="0" err="1"/>
              <a:t>Automanage</a:t>
            </a:r>
            <a:endParaRPr lang="en-US" sz="1200" dirty="0"/>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Azure Backup</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646331"/>
          </a:xfrm>
          <a:prstGeom prst="rect">
            <a:avLst/>
          </a:prstGeom>
          <a:noFill/>
        </p:spPr>
        <p:txBody>
          <a:bodyPr wrap="square" rtlCol="0">
            <a:spAutoFit/>
          </a:bodyPr>
          <a:lstStyle/>
          <a:p>
            <a:pPr algn="ctr"/>
            <a:r>
              <a:rPr lang="en-US" sz="1200" dirty="0"/>
              <a:t>Kubernetes Fleet Manager</a:t>
            </a:r>
          </a:p>
        </p:txBody>
      </p:sp>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644485" y="4738329"/>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461665"/>
          </a:xfrm>
          <a:prstGeom prst="rect">
            <a:avLst/>
          </a:prstGeom>
          <a:noFill/>
        </p:spPr>
        <p:txBody>
          <a:bodyPr wrap="square" rtlCol="0">
            <a:spAutoFit/>
          </a:bodyPr>
          <a:lstStyle/>
          <a:p>
            <a:pPr algn="ctr"/>
            <a:r>
              <a:rPr lang="en-US" sz="1200" dirty="0"/>
              <a:t>Managed Apps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64831" y="2919121"/>
            <a:ext cx="790069"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Azure Lighthouse</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Azure Monitor</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276999"/>
          </a:xfrm>
          <a:prstGeom prst="rect">
            <a:avLst/>
          </a:prstGeom>
          <a:noFill/>
        </p:spPr>
        <p:txBody>
          <a:bodyPr wrap="square" rtlCol="0">
            <a:spAutoFit/>
          </a:bodyPr>
          <a:lstStyle/>
          <a:p>
            <a:pPr algn="ctr"/>
            <a:r>
              <a:rPr lang="en-US" sz="1200" dirty="0"/>
              <a:t>Azure Policy</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Azure Portal</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60176" y="3052271"/>
            <a:ext cx="906637" cy="6403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276999"/>
          </a:xfrm>
          <a:prstGeom prst="rect">
            <a:avLst/>
          </a:prstGeom>
          <a:noFill/>
        </p:spPr>
        <p:txBody>
          <a:bodyPr wrap="square" rtlCol="0">
            <a:spAutoFit/>
          </a:bodyPr>
          <a:lstStyle/>
          <a:p>
            <a:pPr algn="ctr"/>
            <a:r>
              <a:rPr lang="en-US" sz="1200" dirty="0"/>
              <a:t>Cloud Shell</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Azure Blueprints</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777879" y="3817927"/>
            <a:ext cx="1036243" cy="461665"/>
          </a:xfrm>
          <a:prstGeom prst="rect">
            <a:avLst/>
          </a:prstGeom>
          <a:noFill/>
        </p:spPr>
        <p:txBody>
          <a:bodyPr wrap="square" rtlCol="0">
            <a:spAutoFit/>
          </a:bodyPr>
          <a:lstStyle/>
          <a:p>
            <a:pPr algn="ctr"/>
            <a:r>
              <a:rPr lang="en-US" sz="1200" dirty="0"/>
              <a:t>Cost Management</a:t>
            </a:r>
          </a:p>
        </p:txBody>
      </p:sp>
    </p:spTree>
    <p:extLst>
      <p:ext uri="{BB962C8B-B14F-4D97-AF65-F5344CB8AC3E}">
        <p14:creationId xmlns:p14="http://schemas.microsoft.com/office/powerpoint/2010/main" val="1472006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Storage</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err="1"/>
              <a:t>Avere</a:t>
            </a:r>
            <a:r>
              <a:rPr lang="en-US" sz="1200" dirty="0"/>
              <a:t> </a:t>
            </a:r>
            <a:r>
              <a:rPr lang="en-US" sz="1200" dirty="0" err="1"/>
              <a:t>vFXT</a:t>
            </a:r>
            <a:endParaRPr lang="en-US" sz="1200" dirty="0"/>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Elastic SAN</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NetApp Files</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Azure Storage</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Confidential Ledger</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a:t>Data Share</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276999"/>
          </a:xfrm>
          <a:prstGeom prst="rect">
            <a:avLst/>
          </a:prstGeom>
          <a:noFill/>
        </p:spPr>
        <p:txBody>
          <a:bodyPr wrap="square" rtlCol="0">
            <a:spAutoFit/>
          </a:bodyPr>
          <a:lstStyle/>
          <a:p>
            <a:pPr algn="ctr"/>
            <a:r>
              <a:rPr lang="en-US" sz="1200" dirty="0"/>
              <a:t>HPC Cache</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Managed Disks</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Managed </a:t>
            </a:r>
            <a:r>
              <a:rPr lang="en-US" sz="1200" dirty="0" err="1"/>
              <a:t>Lustre</a:t>
            </a:r>
            <a:endParaRPr lang="en-US" sz="1200" dirty="0"/>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276999"/>
          </a:xfrm>
          <a:prstGeom prst="rect">
            <a:avLst/>
          </a:prstGeom>
          <a:noFill/>
        </p:spPr>
        <p:txBody>
          <a:bodyPr wrap="square" rtlCol="0">
            <a:spAutoFit/>
          </a:bodyPr>
          <a:lstStyle/>
          <a:p>
            <a:pPr algn="ctr"/>
            <a:r>
              <a:rPr lang="en-US" sz="1200" dirty="0"/>
              <a:t>StorSimple</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Data Lake Storage</a:t>
            </a:r>
          </a:p>
        </p:txBody>
      </p:sp>
    </p:spTree>
    <p:extLst>
      <p:ext uri="{BB962C8B-B14F-4D97-AF65-F5344CB8AC3E}">
        <p14:creationId xmlns:p14="http://schemas.microsoft.com/office/powerpoint/2010/main" val="157339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26AE-2763-CE52-DEFE-ED4D2D9B2ACD}"/>
              </a:ext>
            </a:extLst>
          </p:cNvPr>
          <p:cNvSpPr>
            <a:spLocks noGrp="1"/>
          </p:cNvSpPr>
          <p:nvPr>
            <p:ph type="title"/>
          </p:nvPr>
        </p:nvSpPr>
        <p:spPr/>
        <p:txBody>
          <a:bodyPr>
            <a:normAutofit/>
          </a:bodyPr>
          <a:lstStyle/>
          <a:p>
            <a:r>
              <a:rPr lang="en-US" sz="3600" dirty="0"/>
              <a:t>Unleashing the Power of Cloud Computing</a:t>
            </a:r>
          </a:p>
        </p:txBody>
      </p:sp>
      <p:sp>
        <p:nvSpPr>
          <p:cNvPr id="3" name="Content Placeholder 2">
            <a:extLst>
              <a:ext uri="{FF2B5EF4-FFF2-40B4-BE49-F238E27FC236}">
                <a16:creationId xmlns:a16="http://schemas.microsoft.com/office/drawing/2014/main" id="{48C759D5-9A08-D7F1-9B6A-86D603827E90}"/>
              </a:ext>
            </a:extLst>
          </p:cNvPr>
          <p:cNvSpPr>
            <a:spLocks noGrp="1"/>
          </p:cNvSpPr>
          <p:nvPr>
            <p:ph idx="1"/>
          </p:nvPr>
        </p:nvSpPr>
        <p:spPr/>
        <p:txBody>
          <a:bodyPr/>
          <a:lstStyle/>
          <a:p>
            <a:r>
              <a:rPr lang="en-US" dirty="0"/>
              <a:t>Understanding Cloud Computing</a:t>
            </a:r>
          </a:p>
          <a:p>
            <a:pPr lvl="1"/>
            <a:r>
              <a:rPr lang="en-US" dirty="0"/>
              <a:t>History</a:t>
            </a:r>
          </a:p>
          <a:p>
            <a:pPr lvl="1"/>
            <a:r>
              <a:rPr lang="en-US" dirty="0"/>
              <a:t>Importance of Cloud Computing</a:t>
            </a:r>
          </a:p>
          <a:p>
            <a:pPr lvl="1"/>
            <a:r>
              <a:rPr lang="en-US" dirty="0"/>
              <a:t>Cloud Service and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Azure Services</a:t>
            </a:r>
          </a:p>
          <a:p>
            <a:pPr lvl="1"/>
            <a:r>
              <a:rPr lang="en-US" dirty="0"/>
              <a:t>Example Architectures</a:t>
            </a:r>
          </a:p>
        </p:txBody>
      </p:sp>
    </p:spTree>
    <p:extLst>
      <p:ext uri="{BB962C8B-B14F-4D97-AF65-F5344CB8AC3E}">
        <p14:creationId xmlns:p14="http://schemas.microsoft.com/office/powerpoint/2010/main" val="353904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Databases</a:t>
            </a:r>
          </a:p>
        </p:txBody>
      </p:sp>
      <p:grpSp>
        <p:nvGrpSpPr>
          <p:cNvPr id="4" name="Group 3">
            <a:extLst>
              <a:ext uri="{FF2B5EF4-FFF2-40B4-BE49-F238E27FC236}">
                <a16:creationId xmlns:a16="http://schemas.microsoft.com/office/drawing/2014/main" id="{53846D21-3458-DBC0-D206-32A0AA1EDC06}"/>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SQL Database</a:t>
              </a:r>
            </a:p>
          </p:txBody>
        </p:sp>
      </p:grpSp>
      <p:grpSp>
        <p:nvGrpSpPr>
          <p:cNvPr id="5" name="Group 4">
            <a:extLst>
              <a:ext uri="{FF2B5EF4-FFF2-40B4-BE49-F238E27FC236}">
                <a16:creationId xmlns:a16="http://schemas.microsoft.com/office/drawing/2014/main" id="{5502C145-CB2B-A559-9002-25A084B6A78E}"/>
              </a:ext>
            </a:extLst>
          </p:cNvPr>
          <p:cNvGrpSpPr/>
          <p:nvPr/>
        </p:nvGrpSpPr>
        <p:grpSpPr>
          <a:xfrm>
            <a:off x="5633381" y="1092474"/>
            <a:ext cx="935331" cy="1557917"/>
            <a:chOff x="5633381" y="1092474"/>
            <a:chExt cx="935331" cy="1557917"/>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646331"/>
            </a:xfrm>
            <a:prstGeom prst="rect">
              <a:avLst/>
            </a:prstGeom>
            <a:noFill/>
          </p:spPr>
          <p:txBody>
            <a:bodyPr wrap="square" rtlCol="0">
              <a:spAutoFit/>
            </a:bodyPr>
            <a:lstStyle/>
            <a:p>
              <a:pPr algn="ctr"/>
              <a:r>
                <a:rPr lang="en-US" sz="1200" dirty="0"/>
                <a:t>SQL Managed Instance</a:t>
              </a:r>
            </a:p>
          </p:txBody>
        </p:sp>
      </p:grpSp>
      <p:grpSp>
        <p:nvGrpSpPr>
          <p:cNvPr id="7" name="Group 6">
            <a:extLst>
              <a:ext uri="{FF2B5EF4-FFF2-40B4-BE49-F238E27FC236}">
                <a16:creationId xmlns:a16="http://schemas.microsoft.com/office/drawing/2014/main" id="{DEDDEAAD-CC79-ED6E-8089-220E92142CB7}"/>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SQL Server Stretch DB</a:t>
              </a:r>
            </a:p>
          </p:txBody>
        </p:sp>
      </p:grpSp>
      <p:grpSp>
        <p:nvGrpSpPr>
          <p:cNvPr id="8" name="Group 7">
            <a:extLst>
              <a:ext uri="{FF2B5EF4-FFF2-40B4-BE49-F238E27FC236}">
                <a16:creationId xmlns:a16="http://schemas.microsoft.com/office/drawing/2014/main" id="{BC8CEDB7-0AA9-86A9-782C-EEAD76CE2402}"/>
              </a:ext>
            </a:extLst>
          </p:cNvPr>
          <p:cNvGrpSpPr/>
          <p:nvPr/>
        </p:nvGrpSpPr>
        <p:grpSpPr>
          <a:xfrm>
            <a:off x="8257751" y="1092474"/>
            <a:ext cx="935331" cy="1188585"/>
            <a:chOff x="8257751" y="1092474"/>
            <a:chExt cx="935331" cy="1188585"/>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276999"/>
            </a:xfrm>
            <a:prstGeom prst="rect">
              <a:avLst/>
            </a:prstGeom>
            <a:noFill/>
          </p:spPr>
          <p:txBody>
            <a:bodyPr wrap="square" rtlCol="0">
              <a:spAutoFit/>
            </a:bodyPr>
            <a:lstStyle/>
            <a:p>
              <a:pPr algn="ctr"/>
              <a:r>
                <a:rPr lang="en-US" sz="1200" dirty="0"/>
                <a:t>Cosmos DB</a:t>
              </a:r>
            </a:p>
          </p:txBody>
        </p:sp>
      </p:grpSp>
      <p:grpSp>
        <p:nvGrpSpPr>
          <p:cNvPr id="9" name="Group 8">
            <a:extLst>
              <a:ext uri="{FF2B5EF4-FFF2-40B4-BE49-F238E27FC236}">
                <a16:creationId xmlns:a16="http://schemas.microsoft.com/office/drawing/2014/main" id="{811E6299-E7C8-FC33-EE31-0DE521617BE9}"/>
              </a:ext>
            </a:extLst>
          </p:cNvPr>
          <p:cNvGrpSpPr/>
          <p:nvPr/>
        </p:nvGrpSpPr>
        <p:grpSpPr>
          <a:xfrm>
            <a:off x="9550045" y="1059517"/>
            <a:ext cx="935331" cy="1373251"/>
            <a:chOff x="9550045" y="1059517"/>
            <a:chExt cx="935331" cy="1373251"/>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Database for MariaDB</a:t>
              </a:r>
            </a:p>
          </p:txBody>
        </p:sp>
      </p:grpSp>
      <p:grpSp>
        <p:nvGrpSpPr>
          <p:cNvPr id="13" name="Group 12">
            <a:extLst>
              <a:ext uri="{FF2B5EF4-FFF2-40B4-BE49-F238E27FC236}">
                <a16:creationId xmlns:a16="http://schemas.microsoft.com/office/drawing/2014/main" id="{DB92B046-4CA2-776C-C599-728B6FE0C2CD}"/>
              </a:ext>
            </a:extLst>
          </p:cNvPr>
          <p:cNvGrpSpPr/>
          <p:nvPr/>
        </p:nvGrpSpPr>
        <p:grpSpPr>
          <a:xfrm>
            <a:off x="4296416" y="2919121"/>
            <a:ext cx="935331" cy="1557917"/>
            <a:chOff x="4296416" y="2919121"/>
            <a:chExt cx="935331" cy="1557917"/>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646331"/>
            </a:xfrm>
            <a:prstGeom prst="rect">
              <a:avLst/>
            </a:prstGeom>
            <a:noFill/>
          </p:spPr>
          <p:txBody>
            <a:bodyPr wrap="square" rtlCol="0">
              <a:spAutoFit/>
            </a:bodyPr>
            <a:lstStyle/>
            <a:p>
              <a:pPr algn="ctr"/>
              <a:r>
                <a:rPr lang="en-US" sz="1200" dirty="0"/>
                <a:t>Database for PostgreSQL</a:t>
              </a:r>
            </a:p>
          </p:txBody>
        </p:sp>
      </p:grpSp>
      <p:grpSp>
        <p:nvGrpSpPr>
          <p:cNvPr id="14" name="Group 13">
            <a:extLst>
              <a:ext uri="{FF2B5EF4-FFF2-40B4-BE49-F238E27FC236}">
                <a16:creationId xmlns:a16="http://schemas.microsoft.com/office/drawing/2014/main" id="{D06E0701-BE12-39DE-267E-8517EFE6C82D}"/>
              </a:ext>
            </a:extLst>
          </p:cNvPr>
          <p:cNvGrpSpPr/>
          <p:nvPr/>
        </p:nvGrpSpPr>
        <p:grpSpPr>
          <a:xfrm>
            <a:off x="5643512" y="2911290"/>
            <a:ext cx="935331" cy="1742583"/>
            <a:chOff x="5643512" y="2911290"/>
            <a:chExt cx="935331" cy="1742583"/>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830997"/>
            </a:xfrm>
            <a:prstGeom prst="rect">
              <a:avLst/>
            </a:prstGeom>
            <a:noFill/>
          </p:spPr>
          <p:txBody>
            <a:bodyPr wrap="square" rtlCol="0">
              <a:spAutoFit/>
            </a:bodyPr>
            <a:lstStyle/>
            <a:p>
              <a:pPr algn="ctr"/>
              <a:r>
                <a:rPr lang="en-US" sz="1200" dirty="0"/>
                <a:t>Apache Cassandra Managed Instance</a:t>
              </a:r>
            </a:p>
          </p:txBody>
        </p:sp>
      </p:grpSp>
      <p:grpSp>
        <p:nvGrpSpPr>
          <p:cNvPr id="16" name="Group 15">
            <a:extLst>
              <a:ext uri="{FF2B5EF4-FFF2-40B4-BE49-F238E27FC236}">
                <a16:creationId xmlns:a16="http://schemas.microsoft.com/office/drawing/2014/main" id="{7167F6EA-8DD6-FA37-575E-36ACD205A614}"/>
              </a:ext>
            </a:extLst>
          </p:cNvPr>
          <p:cNvGrpSpPr/>
          <p:nvPr/>
        </p:nvGrpSpPr>
        <p:grpSpPr>
          <a:xfrm>
            <a:off x="6985375" y="2919121"/>
            <a:ext cx="935331" cy="1557917"/>
            <a:chOff x="6985375" y="2919121"/>
            <a:chExt cx="935331" cy="1557917"/>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646331"/>
            </a:xfrm>
            <a:prstGeom prst="rect">
              <a:avLst/>
            </a:prstGeom>
            <a:noFill/>
          </p:spPr>
          <p:txBody>
            <a:bodyPr wrap="square" rtlCol="0">
              <a:spAutoFit/>
            </a:bodyPr>
            <a:lstStyle/>
            <a:p>
              <a:pPr algn="ctr"/>
              <a:r>
                <a:rPr lang="en-US" sz="1200" dirty="0"/>
                <a:t>Azure Cache for Redis</a:t>
              </a:r>
            </a:p>
          </p:txBody>
        </p:sp>
      </p:grpSp>
      <p:grpSp>
        <p:nvGrpSpPr>
          <p:cNvPr id="12" name="Group 11">
            <a:extLst>
              <a:ext uri="{FF2B5EF4-FFF2-40B4-BE49-F238E27FC236}">
                <a16:creationId xmlns:a16="http://schemas.microsoft.com/office/drawing/2014/main" id="{BB5CC9A1-381D-B2B9-6776-B1968DB28A25}"/>
              </a:ext>
            </a:extLst>
          </p:cNvPr>
          <p:cNvGrpSpPr/>
          <p:nvPr/>
        </p:nvGrpSpPr>
        <p:grpSpPr>
          <a:xfrm>
            <a:off x="10842339" y="1073006"/>
            <a:ext cx="935331" cy="1373251"/>
            <a:chOff x="10842339" y="1073006"/>
            <a:chExt cx="935331" cy="1373251"/>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Database for MySQL</a:t>
              </a:r>
            </a:p>
          </p:txBody>
        </p:sp>
      </p:grpSp>
      <p:grpSp>
        <p:nvGrpSpPr>
          <p:cNvPr id="23" name="Group 22">
            <a:extLst>
              <a:ext uri="{FF2B5EF4-FFF2-40B4-BE49-F238E27FC236}">
                <a16:creationId xmlns:a16="http://schemas.microsoft.com/office/drawing/2014/main" id="{19AD2157-6DEC-B7BB-B833-C1D02473D8B8}"/>
              </a:ext>
            </a:extLst>
          </p:cNvPr>
          <p:cNvGrpSpPr/>
          <p:nvPr/>
        </p:nvGrpSpPr>
        <p:grpSpPr>
          <a:xfrm>
            <a:off x="4135128" y="4748377"/>
            <a:ext cx="7614192" cy="1373251"/>
            <a:chOff x="4135128" y="4748377"/>
            <a:chExt cx="7614192" cy="1373251"/>
          </a:xfrm>
        </p:grpSpPr>
        <p:grpSp>
          <p:nvGrpSpPr>
            <p:cNvPr id="18" name="Group 17">
              <a:extLst>
                <a:ext uri="{FF2B5EF4-FFF2-40B4-BE49-F238E27FC236}">
                  <a16:creationId xmlns:a16="http://schemas.microsoft.com/office/drawing/2014/main" id="{F708E469-C7C0-F30E-FD7C-1C18B6860310}"/>
                </a:ext>
              </a:extLst>
            </p:cNvPr>
            <p:cNvGrpSpPr/>
            <p:nvPr/>
          </p:nvGrpSpPr>
          <p:grpSpPr>
            <a:xfrm>
              <a:off x="5634354" y="4748377"/>
              <a:ext cx="935331" cy="1188585"/>
              <a:chOff x="5634354" y="4748377"/>
              <a:chExt cx="935331" cy="1188585"/>
            </a:xfrm>
          </p:grpSpPr>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669669" y="4748377"/>
                <a:ext cx="856268"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276999"/>
              </a:xfrm>
              <a:prstGeom prst="rect">
                <a:avLst/>
              </a:prstGeom>
              <a:noFill/>
            </p:spPr>
            <p:txBody>
              <a:bodyPr wrap="square" rtlCol="0">
                <a:spAutoFit/>
              </a:bodyPr>
              <a:lstStyle/>
              <a:p>
                <a:pPr algn="ctr"/>
                <a:r>
                  <a:rPr lang="en-US" sz="1200" dirty="0"/>
                  <a:t>MongoDB</a:t>
                </a:r>
              </a:p>
            </p:txBody>
          </p:sp>
        </p:grpSp>
        <p:grpSp>
          <p:nvGrpSpPr>
            <p:cNvPr id="19" name="Group 18">
              <a:extLst>
                <a:ext uri="{FF2B5EF4-FFF2-40B4-BE49-F238E27FC236}">
                  <a16:creationId xmlns:a16="http://schemas.microsoft.com/office/drawing/2014/main" id="{CB589C04-F6C5-43A5-30B8-93FB5595330E}"/>
                </a:ext>
              </a:extLst>
            </p:cNvPr>
            <p:cNvGrpSpPr/>
            <p:nvPr/>
          </p:nvGrpSpPr>
          <p:grpSpPr>
            <a:xfrm>
              <a:off x="6965457" y="4897745"/>
              <a:ext cx="935331" cy="1223883"/>
              <a:chOff x="6965457" y="4897745"/>
              <a:chExt cx="935331" cy="1223883"/>
            </a:xfrm>
          </p:grpSpPr>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75588" y="4897745"/>
                <a:ext cx="906637" cy="607900"/>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Apache Cassandra</a:t>
                </a:r>
              </a:p>
            </p:txBody>
          </p:sp>
        </p:grpSp>
        <p:grpSp>
          <p:nvGrpSpPr>
            <p:cNvPr id="20" name="Group 19">
              <a:extLst>
                <a:ext uri="{FF2B5EF4-FFF2-40B4-BE49-F238E27FC236}">
                  <a16:creationId xmlns:a16="http://schemas.microsoft.com/office/drawing/2014/main" id="{746CD1CE-FBAB-331B-CDA8-D6C999430D74}"/>
                </a:ext>
              </a:extLst>
            </p:cNvPr>
            <p:cNvGrpSpPr/>
            <p:nvPr/>
          </p:nvGrpSpPr>
          <p:grpSpPr>
            <a:xfrm>
              <a:off x="8257751" y="4748377"/>
              <a:ext cx="935331" cy="1373251"/>
              <a:chOff x="8257751" y="4748377"/>
              <a:chExt cx="935331" cy="1373251"/>
            </a:xfrm>
          </p:grpSpPr>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310156" y="4748377"/>
                <a:ext cx="822089"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461665"/>
              </a:xfrm>
              <a:prstGeom prst="rect">
                <a:avLst/>
              </a:prstGeom>
              <a:noFill/>
            </p:spPr>
            <p:txBody>
              <a:bodyPr wrap="square" rtlCol="0">
                <a:spAutoFit/>
              </a:bodyPr>
              <a:lstStyle/>
              <a:p>
                <a:pPr algn="ctr"/>
                <a:r>
                  <a:rPr lang="en-US" sz="1200" dirty="0"/>
                  <a:t>Apache Gremlin</a:t>
                </a:r>
              </a:p>
            </p:txBody>
          </p:sp>
        </p:grpSp>
        <p:grpSp>
          <p:nvGrpSpPr>
            <p:cNvPr id="21" name="Group 20">
              <a:extLst>
                <a:ext uri="{FF2B5EF4-FFF2-40B4-BE49-F238E27FC236}">
                  <a16:creationId xmlns:a16="http://schemas.microsoft.com/office/drawing/2014/main" id="{02E439FF-A28C-11DF-2B6E-5DC7EF86213D}"/>
                </a:ext>
              </a:extLst>
            </p:cNvPr>
            <p:cNvGrpSpPr/>
            <p:nvPr/>
          </p:nvGrpSpPr>
          <p:grpSpPr>
            <a:xfrm>
              <a:off x="9545828" y="4748377"/>
              <a:ext cx="935331" cy="1188585"/>
              <a:chOff x="9545828" y="4748377"/>
              <a:chExt cx="935331" cy="1188585"/>
            </a:xfrm>
          </p:grpSpPr>
          <p:pic>
            <p:nvPicPr>
              <p:cNvPr id="4108" name="Picture 4107">
                <a:extLst>
                  <a:ext uri="{FF2B5EF4-FFF2-40B4-BE49-F238E27FC236}">
                    <a16:creationId xmlns:a16="http://schemas.microsoft.com/office/drawing/2014/main" id="{337AB001-220B-835D-8F89-0C73BAED165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555959" y="4748377"/>
                <a:ext cx="906637" cy="906637"/>
              </a:xfrm>
              <a:prstGeom prst="rect">
                <a:avLst/>
              </a:prstGeom>
            </p:spPr>
          </p:pic>
          <p:sp>
            <p:nvSpPr>
              <p:cNvPr id="4109" name="TextBox 4108">
                <a:extLst>
                  <a:ext uri="{FF2B5EF4-FFF2-40B4-BE49-F238E27FC236}">
                    <a16:creationId xmlns:a16="http://schemas.microsoft.com/office/drawing/2014/main" id="{D436D509-B07E-A113-DE9B-43A6A0B143F6}"/>
                  </a:ext>
                </a:extLst>
              </p:cNvPr>
              <p:cNvSpPr txBox="1"/>
              <p:nvPr/>
            </p:nvSpPr>
            <p:spPr>
              <a:xfrm>
                <a:off x="9545828" y="5659963"/>
                <a:ext cx="935331" cy="276999"/>
              </a:xfrm>
              <a:prstGeom prst="rect">
                <a:avLst/>
              </a:prstGeom>
              <a:noFill/>
            </p:spPr>
            <p:txBody>
              <a:bodyPr wrap="square" rtlCol="0">
                <a:spAutoFit/>
              </a:bodyPr>
              <a:lstStyle/>
              <a:p>
                <a:pPr algn="ctr"/>
                <a:r>
                  <a:rPr lang="en-US" sz="1200" dirty="0"/>
                  <a:t>Table</a:t>
                </a:r>
              </a:p>
            </p:txBody>
          </p:sp>
        </p:grpSp>
        <p:grpSp>
          <p:nvGrpSpPr>
            <p:cNvPr id="22" name="Group 21">
              <a:extLst>
                <a:ext uri="{FF2B5EF4-FFF2-40B4-BE49-F238E27FC236}">
                  <a16:creationId xmlns:a16="http://schemas.microsoft.com/office/drawing/2014/main" id="{01AECA24-3F6A-9414-6969-7D11B6BCAD1A}"/>
                </a:ext>
              </a:extLst>
            </p:cNvPr>
            <p:cNvGrpSpPr/>
            <p:nvPr/>
          </p:nvGrpSpPr>
          <p:grpSpPr>
            <a:xfrm>
              <a:off x="10813989" y="4924154"/>
              <a:ext cx="935331" cy="1012808"/>
              <a:chOff x="10813989" y="4924154"/>
              <a:chExt cx="935331" cy="1012808"/>
            </a:xfrm>
          </p:grpSpPr>
          <p:pic>
            <p:nvPicPr>
              <p:cNvPr id="30" name="Picture 29">
                <a:extLst>
                  <a:ext uri="{FF2B5EF4-FFF2-40B4-BE49-F238E27FC236}">
                    <a16:creationId xmlns:a16="http://schemas.microsoft.com/office/drawing/2014/main" id="{D892D27D-962B-3959-CBC3-1463E11187D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824120" y="4924154"/>
                <a:ext cx="906637" cy="555083"/>
              </a:xfrm>
              <a:prstGeom prst="rect">
                <a:avLst/>
              </a:prstGeom>
            </p:spPr>
          </p:pic>
          <p:sp>
            <p:nvSpPr>
              <p:cNvPr id="31" name="TextBox 30">
                <a:extLst>
                  <a:ext uri="{FF2B5EF4-FFF2-40B4-BE49-F238E27FC236}">
                    <a16:creationId xmlns:a16="http://schemas.microsoft.com/office/drawing/2014/main" id="{6B53B87B-D4A8-1AC8-63AA-C6D7224B8491}"/>
                  </a:ext>
                </a:extLst>
              </p:cNvPr>
              <p:cNvSpPr txBox="1"/>
              <p:nvPr/>
            </p:nvSpPr>
            <p:spPr>
              <a:xfrm>
                <a:off x="10813989" y="5659963"/>
                <a:ext cx="935331" cy="276999"/>
              </a:xfrm>
              <a:prstGeom prst="rect">
                <a:avLst/>
              </a:prstGeom>
              <a:noFill/>
            </p:spPr>
            <p:txBody>
              <a:bodyPr wrap="square" rtlCol="0">
                <a:spAutoFit/>
              </a:bodyPr>
              <a:lstStyle/>
              <a:p>
                <a:pPr algn="ctr"/>
                <a:r>
                  <a:rPr lang="en-US" sz="1200" dirty="0"/>
                  <a:t>PostgreSQL</a:t>
                </a:r>
              </a:p>
            </p:txBody>
          </p:sp>
        </p:grpSp>
        <p:grpSp>
          <p:nvGrpSpPr>
            <p:cNvPr id="17" name="Group 16">
              <a:extLst>
                <a:ext uri="{FF2B5EF4-FFF2-40B4-BE49-F238E27FC236}">
                  <a16:creationId xmlns:a16="http://schemas.microsoft.com/office/drawing/2014/main" id="{948459A6-E3C0-A430-2986-978A9168B750}"/>
                </a:ext>
              </a:extLst>
            </p:cNvPr>
            <p:cNvGrpSpPr/>
            <p:nvPr/>
          </p:nvGrpSpPr>
          <p:grpSpPr>
            <a:xfrm>
              <a:off x="4135128" y="5043980"/>
              <a:ext cx="1273105" cy="896353"/>
              <a:chOff x="4135128" y="5043980"/>
              <a:chExt cx="1273105" cy="896353"/>
            </a:xfrm>
          </p:grpSpPr>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276999"/>
              </a:xfrm>
              <a:prstGeom prst="rect">
                <a:avLst/>
              </a:prstGeom>
              <a:noFill/>
            </p:spPr>
            <p:txBody>
              <a:bodyPr wrap="square" rtlCol="0">
                <a:spAutoFit/>
              </a:bodyPr>
              <a:lstStyle/>
              <a:p>
                <a:pPr algn="ctr"/>
                <a:r>
                  <a:rPr lang="en-US" sz="1200" dirty="0"/>
                  <a:t>NoSQL</a:t>
                </a:r>
              </a:p>
            </p:txBody>
          </p:sp>
          <p:sp>
            <p:nvSpPr>
              <p:cNvPr id="3" name="TextBox 2">
                <a:extLst>
                  <a:ext uri="{FF2B5EF4-FFF2-40B4-BE49-F238E27FC236}">
                    <a16:creationId xmlns:a16="http://schemas.microsoft.com/office/drawing/2014/main" id="{10F684EA-DBFB-EBD5-616A-BDC3B267C47E}"/>
                  </a:ext>
                </a:extLst>
              </p:cNvPr>
              <p:cNvSpPr txBox="1"/>
              <p:nvPr/>
            </p:nvSpPr>
            <p:spPr>
              <a:xfrm>
                <a:off x="4135128" y="5043980"/>
                <a:ext cx="1273105" cy="461665"/>
              </a:xfrm>
              <a:prstGeom prst="rect">
                <a:avLst/>
              </a:prstGeom>
              <a:noFill/>
            </p:spPr>
            <p:txBody>
              <a:bodyPr wrap="none" rtlCol="0">
                <a:spAutoFit/>
              </a:bodyPr>
              <a:lstStyle/>
              <a:p>
                <a:r>
                  <a:rPr lang="en-US" sz="2400" dirty="0">
                    <a:latin typeface="Kamerik205 8" panose="020B0803030600020004" pitchFamily="34" charset="0"/>
                  </a:rPr>
                  <a:t>NoSQL</a:t>
                </a:r>
              </a:p>
            </p:txBody>
          </p:sp>
        </p:grpSp>
      </p:grpSp>
    </p:spTree>
    <p:extLst>
      <p:ext uri="{BB962C8B-B14F-4D97-AF65-F5344CB8AC3E}">
        <p14:creationId xmlns:p14="http://schemas.microsoft.com/office/powerpoint/2010/main" val="278273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Analytics</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Analysis Services</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Purview</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Data Catalog</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Data Explorer</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Data Factory</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Synapse Analytics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a:t>Databricks</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276999"/>
          </a:xfrm>
          <a:prstGeom prst="rect">
            <a:avLst/>
          </a:prstGeom>
          <a:noFill/>
        </p:spPr>
        <p:txBody>
          <a:bodyPr wrap="square" rtlCol="0">
            <a:spAutoFit/>
          </a:bodyPr>
          <a:lstStyle/>
          <a:p>
            <a:pPr algn="ctr"/>
            <a:r>
              <a:rPr lang="en-US" sz="1200" dirty="0"/>
              <a:t>HDInsight</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Microsoft Fabric</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Operator Insights</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Power BI Embedded</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Data Lake Analytics</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Stream Analytics</a:t>
            </a:r>
          </a:p>
        </p:txBody>
      </p:sp>
    </p:spTree>
    <p:extLst>
      <p:ext uri="{BB962C8B-B14F-4D97-AF65-F5344CB8AC3E}">
        <p14:creationId xmlns:p14="http://schemas.microsoft.com/office/powerpoint/2010/main" val="4048142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Development</a:t>
            </a:r>
          </a:p>
        </p:txBody>
      </p:sp>
      <p:grpSp>
        <p:nvGrpSpPr>
          <p:cNvPr id="3" name="Group 2">
            <a:extLst>
              <a:ext uri="{FF2B5EF4-FFF2-40B4-BE49-F238E27FC236}">
                <a16:creationId xmlns:a16="http://schemas.microsoft.com/office/drawing/2014/main" id="{83FACEAF-8E4D-550E-155A-33FD41CF4E04}"/>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Azure DevOps</a:t>
              </a:r>
            </a:p>
          </p:txBody>
        </p:sp>
      </p:grpSp>
      <p:grpSp>
        <p:nvGrpSpPr>
          <p:cNvPr id="4" name="Group 3">
            <a:extLst>
              <a:ext uri="{FF2B5EF4-FFF2-40B4-BE49-F238E27FC236}">
                <a16:creationId xmlns:a16="http://schemas.microsoft.com/office/drawing/2014/main" id="{68F21A08-AB74-E6A4-8085-988B9C9E6EAB}"/>
              </a:ext>
            </a:extLst>
          </p:cNvPr>
          <p:cNvGrpSpPr/>
          <p:nvPr/>
        </p:nvGrpSpPr>
        <p:grpSpPr>
          <a:xfrm>
            <a:off x="5633381" y="1092474"/>
            <a:ext cx="935331" cy="1557917"/>
            <a:chOff x="5633381" y="1092474"/>
            <a:chExt cx="935331" cy="1557917"/>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646331"/>
            </a:xfrm>
            <a:prstGeom prst="rect">
              <a:avLst/>
            </a:prstGeom>
            <a:noFill/>
          </p:spPr>
          <p:txBody>
            <a:bodyPr wrap="square" rtlCol="0">
              <a:spAutoFit/>
            </a:bodyPr>
            <a:lstStyle/>
            <a:p>
              <a:pPr algn="ctr"/>
              <a:r>
                <a:rPr lang="en-US" sz="1200" dirty="0"/>
                <a:t>Visual Studio App Center</a:t>
              </a:r>
            </a:p>
          </p:txBody>
        </p:sp>
      </p:grpSp>
      <p:grpSp>
        <p:nvGrpSpPr>
          <p:cNvPr id="5" name="Group 4">
            <a:extLst>
              <a:ext uri="{FF2B5EF4-FFF2-40B4-BE49-F238E27FC236}">
                <a16:creationId xmlns:a16="http://schemas.microsoft.com/office/drawing/2014/main" id="{A1249AB0-ECB0-BAD9-B0E6-693B1B7B8849}"/>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Managed Grafana</a:t>
              </a:r>
            </a:p>
          </p:txBody>
        </p:sp>
      </p:grpSp>
      <p:grpSp>
        <p:nvGrpSpPr>
          <p:cNvPr id="7" name="Group 6">
            <a:extLst>
              <a:ext uri="{FF2B5EF4-FFF2-40B4-BE49-F238E27FC236}">
                <a16:creationId xmlns:a16="http://schemas.microsoft.com/office/drawing/2014/main" id="{E9A6962C-143E-CEE4-A935-50007C1AAC8B}"/>
              </a:ext>
            </a:extLst>
          </p:cNvPr>
          <p:cNvGrpSpPr/>
          <p:nvPr/>
        </p:nvGrpSpPr>
        <p:grpSpPr>
          <a:xfrm>
            <a:off x="8257751" y="1092474"/>
            <a:ext cx="935331" cy="1557917"/>
            <a:chOff x="8257751" y="1092474"/>
            <a:chExt cx="935331" cy="1557917"/>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9321" y="1092474"/>
              <a:ext cx="903758"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646331"/>
            </a:xfrm>
            <a:prstGeom prst="rect">
              <a:avLst/>
            </a:prstGeom>
            <a:noFill/>
          </p:spPr>
          <p:txBody>
            <a:bodyPr wrap="square" rtlCol="0">
              <a:spAutoFit/>
            </a:bodyPr>
            <a:lstStyle/>
            <a:p>
              <a:pPr algn="ctr"/>
              <a:r>
                <a:rPr lang="en-US" sz="1200" dirty="0"/>
                <a:t>Azure Chaos Studio</a:t>
              </a:r>
            </a:p>
          </p:txBody>
        </p:sp>
      </p:grpSp>
      <p:grpSp>
        <p:nvGrpSpPr>
          <p:cNvPr id="8" name="Group 7">
            <a:extLst>
              <a:ext uri="{FF2B5EF4-FFF2-40B4-BE49-F238E27FC236}">
                <a16:creationId xmlns:a16="http://schemas.microsoft.com/office/drawing/2014/main" id="{5ACCCDD5-3C2F-A705-9873-EDDB9F2BD069}"/>
              </a:ext>
            </a:extLst>
          </p:cNvPr>
          <p:cNvGrpSpPr/>
          <p:nvPr/>
        </p:nvGrpSpPr>
        <p:grpSpPr>
          <a:xfrm>
            <a:off x="9491700" y="1059517"/>
            <a:ext cx="1061014" cy="1383120"/>
            <a:chOff x="9491700" y="1059517"/>
            <a:chExt cx="1061014" cy="1383120"/>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491700" y="1980972"/>
              <a:ext cx="1061014" cy="461665"/>
            </a:xfrm>
            <a:prstGeom prst="rect">
              <a:avLst/>
            </a:prstGeom>
            <a:noFill/>
          </p:spPr>
          <p:txBody>
            <a:bodyPr wrap="square" rtlCol="0">
              <a:spAutoFit/>
            </a:bodyPr>
            <a:lstStyle/>
            <a:p>
              <a:pPr algn="ctr"/>
              <a:r>
                <a:rPr lang="en-US" sz="1200" dirty="0"/>
                <a:t>App Configuration</a:t>
              </a:r>
            </a:p>
          </p:txBody>
        </p:sp>
      </p:grpSp>
      <p:grpSp>
        <p:nvGrpSpPr>
          <p:cNvPr id="12" name="Group 11">
            <a:extLst>
              <a:ext uri="{FF2B5EF4-FFF2-40B4-BE49-F238E27FC236}">
                <a16:creationId xmlns:a16="http://schemas.microsoft.com/office/drawing/2014/main" id="{D1C6F46A-75C3-DDE3-AF14-F80D54EE62A8}"/>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DevTest Labs</a:t>
              </a:r>
            </a:p>
          </p:txBody>
        </p:sp>
      </p:grpSp>
      <p:grpSp>
        <p:nvGrpSpPr>
          <p:cNvPr id="13" name="Group 12">
            <a:extLst>
              <a:ext uri="{FF2B5EF4-FFF2-40B4-BE49-F238E27FC236}">
                <a16:creationId xmlns:a16="http://schemas.microsoft.com/office/drawing/2014/main" id="{D35EEC61-66FB-B05F-31CB-6CC30D6CCA9A}"/>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Load Testing</a:t>
              </a:r>
            </a:p>
          </p:txBody>
        </p:sp>
      </p:grpSp>
      <p:grpSp>
        <p:nvGrpSpPr>
          <p:cNvPr id="14" name="Group 13">
            <a:extLst>
              <a:ext uri="{FF2B5EF4-FFF2-40B4-BE49-F238E27FC236}">
                <a16:creationId xmlns:a16="http://schemas.microsoft.com/office/drawing/2014/main" id="{EC587517-5FBE-083B-B09D-15AE5015558D}"/>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Lab Services</a:t>
              </a:r>
            </a:p>
          </p:txBody>
        </p:sp>
      </p:grpSp>
      <p:grpSp>
        <p:nvGrpSpPr>
          <p:cNvPr id="16" name="Group 15">
            <a:extLst>
              <a:ext uri="{FF2B5EF4-FFF2-40B4-BE49-F238E27FC236}">
                <a16:creationId xmlns:a16="http://schemas.microsoft.com/office/drawing/2014/main" id="{FA10002E-6234-64FF-C4B3-70230A012F60}"/>
              </a:ext>
            </a:extLst>
          </p:cNvPr>
          <p:cNvGrpSpPr/>
          <p:nvPr/>
        </p:nvGrpSpPr>
        <p:grpSpPr>
          <a:xfrm>
            <a:off x="8257751" y="2911290"/>
            <a:ext cx="935331" cy="1373251"/>
            <a:chOff x="8257751" y="2911290"/>
            <a:chExt cx="935331" cy="1373251"/>
          </a:xfrm>
        </p:grpSpPr>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err="1"/>
                <a:t>SingalR</a:t>
              </a:r>
              <a:r>
                <a:rPr lang="en-US" sz="1200" dirty="0"/>
                <a:t> Service</a:t>
              </a:r>
            </a:p>
          </p:txBody>
        </p:sp>
      </p:grpSp>
      <p:grpSp>
        <p:nvGrpSpPr>
          <p:cNvPr id="17" name="Group 16">
            <a:extLst>
              <a:ext uri="{FF2B5EF4-FFF2-40B4-BE49-F238E27FC236}">
                <a16:creationId xmlns:a16="http://schemas.microsoft.com/office/drawing/2014/main" id="{116C64C9-DDA2-B3D0-8F75-5E55BF57BCD7}"/>
              </a:ext>
            </a:extLst>
          </p:cNvPr>
          <p:cNvGrpSpPr/>
          <p:nvPr/>
        </p:nvGrpSpPr>
        <p:grpSpPr>
          <a:xfrm>
            <a:off x="9550045" y="2919121"/>
            <a:ext cx="935331" cy="1373251"/>
            <a:chOff x="9550045" y="2919121"/>
            <a:chExt cx="935331" cy="1373251"/>
          </a:xfrm>
        </p:grpSpPr>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Azure Spring Apps</a:t>
              </a:r>
            </a:p>
          </p:txBody>
        </p:sp>
      </p:grpSp>
      <p:grpSp>
        <p:nvGrpSpPr>
          <p:cNvPr id="9" name="Group 8">
            <a:extLst>
              <a:ext uri="{FF2B5EF4-FFF2-40B4-BE49-F238E27FC236}">
                <a16:creationId xmlns:a16="http://schemas.microsoft.com/office/drawing/2014/main" id="{4D9575D3-F0B6-AF58-04D9-A49A649E3C3C}"/>
              </a:ext>
            </a:extLst>
          </p:cNvPr>
          <p:cNvGrpSpPr/>
          <p:nvPr/>
        </p:nvGrpSpPr>
        <p:grpSpPr>
          <a:xfrm>
            <a:off x="10775281" y="1073006"/>
            <a:ext cx="1061013" cy="1373122"/>
            <a:chOff x="10775281" y="1073006"/>
            <a:chExt cx="1061013" cy="1373122"/>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775281" y="1984463"/>
              <a:ext cx="1061013" cy="461665"/>
            </a:xfrm>
            <a:prstGeom prst="rect">
              <a:avLst/>
            </a:prstGeom>
            <a:noFill/>
          </p:spPr>
          <p:txBody>
            <a:bodyPr wrap="square" rtlCol="0">
              <a:spAutoFit/>
            </a:bodyPr>
            <a:lstStyle/>
            <a:p>
              <a:pPr algn="ctr"/>
              <a:r>
                <a:rPr lang="en-US" sz="1200" dirty="0"/>
                <a:t>Deployment Environments</a:t>
              </a:r>
            </a:p>
          </p:txBody>
        </p:sp>
      </p:grpSp>
      <p:grpSp>
        <p:nvGrpSpPr>
          <p:cNvPr id="18" name="Group 17">
            <a:extLst>
              <a:ext uri="{FF2B5EF4-FFF2-40B4-BE49-F238E27FC236}">
                <a16:creationId xmlns:a16="http://schemas.microsoft.com/office/drawing/2014/main" id="{81FA9C4A-EFAF-069B-9009-5C5EF7910FED}"/>
              </a:ext>
            </a:extLst>
          </p:cNvPr>
          <p:cNvGrpSpPr/>
          <p:nvPr/>
        </p:nvGrpSpPr>
        <p:grpSpPr>
          <a:xfrm>
            <a:off x="10832552" y="2912725"/>
            <a:ext cx="935331" cy="1371816"/>
            <a:chOff x="10832552" y="2912725"/>
            <a:chExt cx="935331" cy="1371816"/>
          </a:xfrm>
        </p:grpSpPr>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842683" y="2912725"/>
              <a:ext cx="906637" cy="90376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Microsoft Dev Box</a:t>
              </a:r>
            </a:p>
          </p:txBody>
        </p:sp>
      </p:grpSp>
    </p:spTree>
    <p:extLst>
      <p:ext uri="{BB962C8B-B14F-4D97-AF65-F5344CB8AC3E}">
        <p14:creationId xmlns:p14="http://schemas.microsoft.com/office/powerpoint/2010/main" val="257763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Integration</a:t>
            </a:r>
          </a:p>
        </p:txBody>
      </p:sp>
      <p:grpSp>
        <p:nvGrpSpPr>
          <p:cNvPr id="20" name="Group 19">
            <a:extLst>
              <a:ext uri="{FF2B5EF4-FFF2-40B4-BE49-F238E27FC236}">
                <a16:creationId xmlns:a16="http://schemas.microsoft.com/office/drawing/2014/main" id="{9E463FF4-7B7F-841C-54AC-2E3C8550681F}"/>
              </a:ext>
            </a:extLst>
          </p:cNvPr>
          <p:cNvGrpSpPr/>
          <p:nvPr/>
        </p:nvGrpSpPr>
        <p:grpSpPr>
          <a:xfrm>
            <a:off x="4286285" y="1085404"/>
            <a:ext cx="4906797" cy="1380321"/>
            <a:chOff x="4286285" y="1085404"/>
            <a:chExt cx="4906797" cy="1380321"/>
          </a:xfrm>
        </p:grpSpPr>
        <p:grpSp>
          <p:nvGrpSpPr>
            <p:cNvPr id="8" name="Group 7">
              <a:extLst>
                <a:ext uri="{FF2B5EF4-FFF2-40B4-BE49-F238E27FC236}">
                  <a16:creationId xmlns:a16="http://schemas.microsoft.com/office/drawing/2014/main" id="{56C7A255-825C-186F-C2D0-1DDE8A2CFB8E}"/>
                </a:ext>
              </a:extLst>
            </p:cNvPr>
            <p:cNvGrpSpPr/>
            <p:nvPr/>
          </p:nvGrpSpPr>
          <p:grpSpPr>
            <a:xfrm>
              <a:off x="4286285" y="1092474"/>
              <a:ext cx="935331" cy="1188585"/>
              <a:chOff x="4286285" y="1092474"/>
              <a:chExt cx="935331" cy="1188585"/>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Event Hubs</a:t>
                </a:r>
              </a:p>
            </p:txBody>
          </p:sp>
        </p:grpSp>
        <p:grpSp>
          <p:nvGrpSpPr>
            <p:cNvPr id="9" name="Group 8">
              <a:extLst>
                <a:ext uri="{FF2B5EF4-FFF2-40B4-BE49-F238E27FC236}">
                  <a16:creationId xmlns:a16="http://schemas.microsoft.com/office/drawing/2014/main" id="{50677E22-186B-99AB-7593-ACAF9366073E}"/>
                </a:ext>
              </a:extLst>
            </p:cNvPr>
            <p:cNvGrpSpPr/>
            <p:nvPr/>
          </p:nvGrpSpPr>
          <p:grpSpPr>
            <a:xfrm>
              <a:off x="5633381" y="1092474"/>
              <a:ext cx="935331" cy="1188585"/>
              <a:chOff x="5633381" y="1092474"/>
              <a:chExt cx="935331" cy="1188585"/>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276999"/>
              </a:xfrm>
              <a:prstGeom prst="rect">
                <a:avLst/>
              </a:prstGeom>
              <a:noFill/>
            </p:spPr>
            <p:txBody>
              <a:bodyPr wrap="square" rtlCol="0">
                <a:spAutoFit/>
              </a:bodyPr>
              <a:lstStyle/>
              <a:p>
                <a:pPr algn="ctr"/>
                <a:r>
                  <a:rPr lang="en-US" sz="1200" dirty="0"/>
                  <a:t>Service Bus</a:t>
                </a:r>
              </a:p>
            </p:txBody>
          </p:sp>
        </p:grpSp>
        <p:grpSp>
          <p:nvGrpSpPr>
            <p:cNvPr id="12" name="Group 11">
              <a:extLst>
                <a:ext uri="{FF2B5EF4-FFF2-40B4-BE49-F238E27FC236}">
                  <a16:creationId xmlns:a16="http://schemas.microsoft.com/office/drawing/2014/main" id="{50411FFC-4BEE-EE3C-EC38-F9BDAFA459C3}"/>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Web </a:t>
                </a:r>
                <a:r>
                  <a:rPr lang="en-US" sz="1200" dirty="0" err="1"/>
                  <a:t>PubSub</a:t>
                </a:r>
                <a:endParaRPr lang="en-US" sz="1200" dirty="0"/>
              </a:p>
            </p:txBody>
          </p:sp>
        </p:grpSp>
        <p:grpSp>
          <p:nvGrpSpPr>
            <p:cNvPr id="13" name="Group 12">
              <a:extLst>
                <a:ext uri="{FF2B5EF4-FFF2-40B4-BE49-F238E27FC236}">
                  <a16:creationId xmlns:a16="http://schemas.microsoft.com/office/drawing/2014/main" id="{56703D1D-04D5-AC47-202A-E59B62DCA5AF}"/>
                </a:ext>
              </a:extLst>
            </p:cNvPr>
            <p:cNvGrpSpPr/>
            <p:nvPr/>
          </p:nvGrpSpPr>
          <p:grpSpPr>
            <a:xfrm>
              <a:off x="8257751" y="1092474"/>
              <a:ext cx="935331" cy="1373251"/>
              <a:chOff x="8257751" y="1092474"/>
              <a:chExt cx="935331" cy="1373251"/>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Notification Hub</a:t>
                </a:r>
              </a:p>
            </p:txBody>
          </p:sp>
        </p:grpSp>
      </p:grpSp>
      <p:grpSp>
        <p:nvGrpSpPr>
          <p:cNvPr id="17" name="Group 16">
            <a:extLst>
              <a:ext uri="{FF2B5EF4-FFF2-40B4-BE49-F238E27FC236}">
                <a16:creationId xmlns:a16="http://schemas.microsoft.com/office/drawing/2014/main" id="{3B701F9F-642B-35B9-8552-9F21D870A795}"/>
              </a:ext>
            </a:extLst>
          </p:cNvPr>
          <p:cNvGrpSpPr/>
          <p:nvPr/>
        </p:nvGrpSpPr>
        <p:grpSpPr>
          <a:xfrm>
            <a:off x="4237060" y="2919121"/>
            <a:ext cx="1049489" cy="1373251"/>
            <a:chOff x="4237060" y="2919121"/>
            <a:chExt cx="1049489"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37060" y="3830707"/>
              <a:ext cx="1049489" cy="461665"/>
            </a:xfrm>
            <a:prstGeom prst="rect">
              <a:avLst/>
            </a:prstGeom>
            <a:noFill/>
          </p:spPr>
          <p:txBody>
            <a:bodyPr wrap="square" rtlCol="0">
              <a:spAutoFit/>
            </a:bodyPr>
            <a:lstStyle/>
            <a:p>
              <a:pPr algn="ctr"/>
              <a:r>
                <a:rPr lang="en-US" sz="1200" dirty="0"/>
                <a:t>API Management</a:t>
              </a:r>
            </a:p>
          </p:txBody>
        </p:sp>
      </p:grpSp>
      <p:grpSp>
        <p:nvGrpSpPr>
          <p:cNvPr id="22" name="Group 21">
            <a:extLst>
              <a:ext uri="{FF2B5EF4-FFF2-40B4-BE49-F238E27FC236}">
                <a16:creationId xmlns:a16="http://schemas.microsoft.com/office/drawing/2014/main" id="{D10F21B3-018E-7384-7285-73C59502B564}"/>
              </a:ext>
            </a:extLst>
          </p:cNvPr>
          <p:cNvGrpSpPr/>
          <p:nvPr/>
        </p:nvGrpSpPr>
        <p:grpSpPr>
          <a:xfrm>
            <a:off x="5643512" y="2911290"/>
            <a:ext cx="2277194" cy="1381082"/>
            <a:chOff x="5643512" y="2911290"/>
            <a:chExt cx="2277194" cy="1381082"/>
          </a:xfrm>
        </p:grpSpPr>
        <p:grpSp>
          <p:nvGrpSpPr>
            <p:cNvPr id="18" name="Group 17">
              <a:extLst>
                <a:ext uri="{FF2B5EF4-FFF2-40B4-BE49-F238E27FC236}">
                  <a16:creationId xmlns:a16="http://schemas.microsoft.com/office/drawing/2014/main" id="{297CF22D-28AB-EFDA-187C-DABBCAB5D6F5}"/>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Energy Data Manager</a:t>
                </a:r>
              </a:p>
            </p:txBody>
          </p:sp>
        </p:grpSp>
        <p:grpSp>
          <p:nvGrpSpPr>
            <p:cNvPr id="19" name="Group 18">
              <a:extLst>
                <a:ext uri="{FF2B5EF4-FFF2-40B4-BE49-F238E27FC236}">
                  <a16:creationId xmlns:a16="http://schemas.microsoft.com/office/drawing/2014/main" id="{B9D0DB51-E849-6D1B-7D9A-18D0B49EACCC}"/>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Health Data Services</a:t>
                </a:r>
              </a:p>
            </p:txBody>
          </p:sp>
        </p:grpSp>
      </p:grpSp>
      <p:grpSp>
        <p:nvGrpSpPr>
          <p:cNvPr id="21" name="Group 20">
            <a:extLst>
              <a:ext uri="{FF2B5EF4-FFF2-40B4-BE49-F238E27FC236}">
                <a16:creationId xmlns:a16="http://schemas.microsoft.com/office/drawing/2014/main" id="{4F1E3541-1D17-0890-742C-58C1A407AF31}"/>
              </a:ext>
            </a:extLst>
          </p:cNvPr>
          <p:cNvGrpSpPr/>
          <p:nvPr/>
        </p:nvGrpSpPr>
        <p:grpSpPr>
          <a:xfrm>
            <a:off x="9550045" y="1059517"/>
            <a:ext cx="2227625" cy="1202074"/>
            <a:chOff x="9550045" y="1059517"/>
            <a:chExt cx="2227625" cy="1202074"/>
          </a:xfrm>
        </p:grpSpPr>
        <p:grpSp>
          <p:nvGrpSpPr>
            <p:cNvPr id="14" name="Group 13">
              <a:extLst>
                <a:ext uri="{FF2B5EF4-FFF2-40B4-BE49-F238E27FC236}">
                  <a16:creationId xmlns:a16="http://schemas.microsoft.com/office/drawing/2014/main" id="{B0795518-DA24-9715-12BE-6D7118D91F21}"/>
                </a:ext>
              </a:extLst>
            </p:cNvPr>
            <p:cNvGrpSpPr/>
            <p:nvPr/>
          </p:nvGrpSpPr>
          <p:grpSpPr>
            <a:xfrm>
              <a:off x="9550045" y="1059517"/>
              <a:ext cx="935331" cy="1188585"/>
              <a:chOff x="9550045" y="1059517"/>
              <a:chExt cx="935331" cy="1188585"/>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276999"/>
              </a:xfrm>
              <a:prstGeom prst="rect">
                <a:avLst/>
              </a:prstGeom>
              <a:noFill/>
            </p:spPr>
            <p:txBody>
              <a:bodyPr wrap="square" rtlCol="0">
                <a:spAutoFit/>
              </a:bodyPr>
              <a:lstStyle/>
              <a:p>
                <a:pPr algn="ctr"/>
                <a:r>
                  <a:rPr lang="en-US" sz="1200" dirty="0"/>
                  <a:t>Event Grid</a:t>
                </a:r>
              </a:p>
            </p:txBody>
          </p:sp>
        </p:grpSp>
        <p:grpSp>
          <p:nvGrpSpPr>
            <p:cNvPr id="16" name="Group 15">
              <a:extLst>
                <a:ext uri="{FF2B5EF4-FFF2-40B4-BE49-F238E27FC236}">
                  <a16:creationId xmlns:a16="http://schemas.microsoft.com/office/drawing/2014/main" id="{270A7302-FE7D-C833-0D2C-A872F50B368A}"/>
                </a:ext>
              </a:extLst>
            </p:cNvPr>
            <p:cNvGrpSpPr/>
            <p:nvPr/>
          </p:nvGrpSpPr>
          <p:grpSpPr>
            <a:xfrm>
              <a:off x="10842339" y="1073006"/>
              <a:ext cx="935331" cy="1188585"/>
              <a:chOff x="10842339" y="1073006"/>
              <a:chExt cx="935331" cy="1188585"/>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276999"/>
              </a:xfrm>
              <a:prstGeom prst="rect">
                <a:avLst/>
              </a:prstGeom>
              <a:noFill/>
            </p:spPr>
            <p:txBody>
              <a:bodyPr wrap="square" rtlCol="0">
                <a:spAutoFit/>
              </a:bodyPr>
              <a:lstStyle/>
              <a:p>
                <a:pPr algn="ctr"/>
                <a:r>
                  <a:rPr lang="en-US" sz="1200" dirty="0"/>
                  <a:t>Logic Apps</a:t>
                </a:r>
              </a:p>
            </p:txBody>
          </p:sp>
        </p:grpSp>
      </p:grpSp>
    </p:spTree>
    <p:extLst>
      <p:ext uri="{BB962C8B-B14F-4D97-AF65-F5344CB8AC3E}">
        <p14:creationId xmlns:p14="http://schemas.microsoft.com/office/powerpoint/2010/main" val="24666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Media</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280866"/>
            <a:ext cx="906637" cy="529852"/>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Azure CDN</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Media Service</a:t>
            </a:r>
          </a:p>
        </p:txBody>
      </p:sp>
    </p:spTree>
    <p:extLst>
      <p:ext uri="{BB962C8B-B14F-4D97-AF65-F5344CB8AC3E}">
        <p14:creationId xmlns:p14="http://schemas.microsoft.com/office/powerpoint/2010/main" val="357783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Communications</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107758" y="2004060"/>
            <a:ext cx="1328533" cy="646331"/>
          </a:xfrm>
          <a:prstGeom prst="rect">
            <a:avLst/>
          </a:prstGeom>
          <a:noFill/>
        </p:spPr>
        <p:txBody>
          <a:bodyPr wrap="square" rtlCol="0">
            <a:spAutoFit/>
          </a:bodyPr>
          <a:lstStyle/>
          <a:p>
            <a:pPr algn="ctr"/>
            <a:r>
              <a:rPr lang="en-US" sz="1200" dirty="0"/>
              <a:t>Azure Communications Gateway</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481122" y="2005035"/>
            <a:ext cx="1229756" cy="461665"/>
          </a:xfrm>
          <a:prstGeom prst="rect">
            <a:avLst/>
          </a:prstGeom>
          <a:noFill/>
        </p:spPr>
        <p:txBody>
          <a:bodyPr wrap="square" rtlCol="0">
            <a:spAutoFit/>
          </a:bodyPr>
          <a:lstStyle/>
          <a:p>
            <a:pPr algn="ctr"/>
            <a:r>
              <a:rPr lang="en-US" sz="1200" dirty="0"/>
              <a:t>Communication Services</a:t>
            </a:r>
          </a:p>
        </p:txBody>
      </p:sp>
    </p:spTree>
    <p:extLst>
      <p:ext uri="{BB962C8B-B14F-4D97-AF65-F5344CB8AC3E}">
        <p14:creationId xmlns:p14="http://schemas.microsoft.com/office/powerpoint/2010/main" val="2855700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IoT</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IoT Hub</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276999"/>
          </a:xfrm>
          <a:prstGeom prst="rect">
            <a:avLst/>
          </a:prstGeom>
          <a:noFill/>
        </p:spPr>
        <p:txBody>
          <a:bodyPr wrap="square" rtlCol="0">
            <a:spAutoFit/>
          </a:bodyPr>
          <a:lstStyle/>
          <a:p>
            <a:pPr algn="ctr"/>
            <a:r>
              <a:rPr lang="en-US" sz="1200" dirty="0"/>
              <a:t>IoT Central</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276999"/>
          </a:xfrm>
          <a:prstGeom prst="rect">
            <a:avLst/>
          </a:prstGeom>
          <a:noFill/>
        </p:spPr>
        <p:txBody>
          <a:bodyPr wrap="square" rtlCol="0">
            <a:spAutoFit/>
          </a:bodyPr>
          <a:lstStyle/>
          <a:p>
            <a:pPr algn="ctr"/>
            <a:r>
              <a:rPr lang="en-US" sz="1200" dirty="0"/>
              <a:t>IoT Edge</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Azure Sphere</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Digital Twins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a:t>Azure Maps</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Defender for IoT</a:t>
            </a:r>
          </a:p>
        </p:txBody>
      </p:sp>
    </p:spTree>
    <p:extLst>
      <p:ext uri="{BB962C8B-B14F-4D97-AF65-F5344CB8AC3E}">
        <p14:creationId xmlns:p14="http://schemas.microsoft.com/office/powerpoint/2010/main" val="2975129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AI and Machine Learning</a:t>
            </a:r>
          </a:p>
        </p:txBody>
      </p:sp>
      <p:grpSp>
        <p:nvGrpSpPr>
          <p:cNvPr id="3" name="Group 2">
            <a:extLst>
              <a:ext uri="{FF2B5EF4-FFF2-40B4-BE49-F238E27FC236}">
                <a16:creationId xmlns:a16="http://schemas.microsoft.com/office/drawing/2014/main" id="{2E71E2B9-6398-F391-A72F-E569DB0AB0AF}"/>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Cognitive Services</a:t>
              </a:r>
            </a:p>
          </p:txBody>
        </p:sp>
      </p:grpSp>
      <p:grpSp>
        <p:nvGrpSpPr>
          <p:cNvPr id="4" name="Group 3">
            <a:extLst>
              <a:ext uri="{FF2B5EF4-FFF2-40B4-BE49-F238E27FC236}">
                <a16:creationId xmlns:a16="http://schemas.microsoft.com/office/drawing/2014/main" id="{E42B6B97-45DA-BF1C-9D1E-C3BE5116C495}"/>
              </a:ext>
            </a:extLst>
          </p:cNvPr>
          <p:cNvGrpSpPr/>
          <p:nvPr/>
        </p:nvGrpSpPr>
        <p:grpSpPr>
          <a:xfrm>
            <a:off x="5633381" y="1092474"/>
            <a:ext cx="935331" cy="1373251"/>
            <a:chOff x="5633381" y="1092474"/>
            <a:chExt cx="935331" cy="1373251"/>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Machine Learning</a:t>
              </a:r>
            </a:p>
          </p:txBody>
        </p:sp>
      </p:grpSp>
      <p:grpSp>
        <p:nvGrpSpPr>
          <p:cNvPr id="5" name="Group 4">
            <a:extLst>
              <a:ext uri="{FF2B5EF4-FFF2-40B4-BE49-F238E27FC236}">
                <a16:creationId xmlns:a16="http://schemas.microsoft.com/office/drawing/2014/main" id="{BDC4CB76-6879-968F-9BDB-64B3BC612D6A}"/>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OpenAI Service</a:t>
              </a:r>
            </a:p>
          </p:txBody>
        </p:sp>
      </p:grpSp>
      <p:grpSp>
        <p:nvGrpSpPr>
          <p:cNvPr id="7" name="Group 6">
            <a:extLst>
              <a:ext uri="{FF2B5EF4-FFF2-40B4-BE49-F238E27FC236}">
                <a16:creationId xmlns:a16="http://schemas.microsoft.com/office/drawing/2014/main" id="{46CC3E83-6345-0389-A905-1D44804A9D05}"/>
              </a:ext>
            </a:extLst>
          </p:cNvPr>
          <p:cNvGrpSpPr/>
          <p:nvPr/>
        </p:nvGrpSpPr>
        <p:grpSpPr>
          <a:xfrm>
            <a:off x="4119822" y="2665871"/>
            <a:ext cx="7797522" cy="3099655"/>
            <a:chOff x="1175657" y="1125414"/>
            <a:chExt cx="7797522" cy="3099655"/>
          </a:xfrm>
        </p:grpSpPr>
        <p:sp>
          <p:nvSpPr>
            <p:cNvPr id="8" name="Rectangle 7">
              <a:extLst>
                <a:ext uri="{FF2B5EF4-FFF2-40B4-BE49-F238E27FC236}">
                  <a16:creationId xmlns:a16="http://schemas.microsoft.com/office/drawing/2014/main" id="{B8C17367-A87A-A55B-1702-D6229A293B0A}"/>
                </a:ext>
              </a:extLst>
            </p:cNvPr>
            <p:cNvSpPr/>
            <p:nvPr/>
          </p:nvSpPr>
          <p:spPr>
            <a:xfrm>
              <a:off x="1175657" y="1125414"/>
              <a:ext cx="7797522" cy="3099655"/>
            </a:xfrm>
            <a:prstGeom prst="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D6AC6368-052D-86AF-C6E8-D4030D48EF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416375" y="1337648"/>
              <a:ext cx="881852" cy="881852"/>
            </a:xfrm>
            <a:prstGeom prst="rect">
              <a:avLst/>
            </a:prstGeom>
          </p:spPr>
        </p:pic>
        <p:sp>
          <p:nvSpPr>
            <p:cNvPr id="12" name="TextBox 11">
              <a:extLst>
                <a:ext uri="{FF2B5EF4-FFF2-40B4-BE49-F238E27FC236}">
                  <a16:creationId xmlns:a16="http://schemas.microsoft.com/office/drawing/2014/main" id="{20D9550E-0D92-9D9F-A9B9-BC8D46360CF5}"/>
                </a:ext>
              </a:extLst>
            </p:cNvPr>
            <p:cNvSpPr txBox="1"/>
            <p:nvPr/>
          </p:nvSpPr>
          <p:spPr>
            <a:xfrm>
              <a:off x="1406244" y="2219500"/>
              <a:ext cx="896505" cy="461665"/>
            </a:xfrm>
            <a:prstGeom prst="rect">
              <a:avLst/>
            </a:prstGeom>
            <a:noFill/>
          </p:spPr>
          <p:txBody>
            <a:bodyPr wrap="square" rtlCol="0">
              <a:spAutoFit/>
            </a:bodyPr>
            <a:lstStyle/>
            <a:p>
              <a:pPr algn="ctr"/>
              <a:r>
                <a:rPr lang="en-US" sz="1200" dirty="0"/>
                <a:t>Cognitive Search</a:t>
              </a:r>
            </a:p>
          </p:txBody>
        </p:sp>
        <p:pic>
          <p:nvPicPr>
            <p:cNvPr id="13" name="Picture 4">
              <a:extLst>
                <a:ext uri="{FF2B5EF4-FFF2-40B4-BE49-F238E27FC236}">
                  <a16:creationId xmlns:a16="http://schemas.microsoft.com/office/drawing/2014/main" id="{052BEA71-AB54-C28C-21CC-A43DBE5EA2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469212" y="1337648"/>
              <a:ext cx="881852" cy="881852"/>
            </a:xfrm>
            <a:prstGeom prst="rect">
              <a:avLst/>
            </a:prstGeom>
          </p:spPr>
        </p:pic>
        <p:sp>
          <p:nvSpPr>
            <p:cNvPr id="14" name="TextBox 13">
              <a:extLst>
                <a:ext uri="{FF2B5EF4-FFF2-40B4-BE49-F238E27FC236}">
                  <a16:creationId xmlns:a16="http://schemas.microsoft.com/office/drawing/2014/main" id="{72404CA8-BA6F-9757-A35C-279679995030}"/>
                </a:ext>
              </a:extLst>
            </p:cNvPr>
            <p:cNvSpPr txBox="1"/>
            <p:nvPr/>
          </p:nvSpPr>
          <p:spPr>
            <a:xfrm>
              <a:off x="2459081" y="2219500"/>
              <a:ext cx="896505" cy="276999"/>
            </a:xfrm>
            <a:prstGeom prst="rect">
              <a:avLst/>
            </a:prstGeom>
            <a:noFill/>
          </p:spPr>
          <p:txBody>
            <a:bodyPr wrap="square" rtlCol="0">
              <a:spAutoFit/>
            </a:bodyPr>
            <a:lstStyle/>
            <a:p>
              <a:pPr algn="ctr"/>
              <a:r>
                <a:rPr lang="en-US" sz="1200" dirty="0"/>
                <a:t>AI Vision</a:t>
              </a:r>
            </a:p>
          </p:txBody>
        </p:sp>
        <p:pic>
          <p:nvPicPr>
            <p:cNvPr id="16" name="Picture 6">
              <a:extLst>
                <a:ext uri="{FF2B5EF4-FFF2-40B4-BE49-F238E27FC236}">
                  <a16:creationId xmlns:a16="http://schemas.microsoft.com/office/drawing/2014/main" id="{1B0C21FE-6D98-F269-971A-16A8FCE8EB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522049" y="1337648"/>
              <a:ext cx="881852" cy="881852"/>
            </a:xfrm>
            <a:prstGeom prst="rect">
              <a:avLst/>
            </a:prstGeom>
          </p:spPr>
        </p:pic>
        <p:sp>
          <p:nvSpPr>
            <p:cNvPr id="17" name="TextBox 16">
              <a:extLst>
                <a:ext uri="{FF2B5EF4-FFF2-40B4-BE49-F238E27FC236}">
                  <a16:creationId xmlns:a16="http://schemas.microsoft.com/office/drawing/2014/main" id="{07EBE639-A0F0-0669-9361-D707FA9CD1D4}"/>
                </a:ext>
              </a:extLst>
            </p:cNvPr>
            <p:cNvSpPr txBox="1"/>
            <p:nvPr/>
          </p:nvSpPr>
          <p:spPr>
            <a:xfrm>
              <a:off x="3511918" y="2219500"/>
              <a:ext cx="896505" cy="276999"/>
            </a:xfrm>
            <a:prstGeom prst="rect">
              <a:avLst/>
            </a:prstGeom>
            <a:noFill/>
          </p:spPr>
          <p:txBody>
            <a:bodyPr wrap="square" rtlCol="0">
              <a:spAutoFit/>
            </a:bodyPr>
            <a:lstStyle/>
            <a:p>
              <a:pPr algn="ctr"/>
              <a:r>
                <a:rPr lang="en-US" sz="1200" dirty="0"/>
                <a:t>AI Speech</a:t>
              </a:r>
            </a:p>
          </p:txBody>
        </p:sp>
        <p:pic>
          <p:nvPicPr>
            <p:cNvPr id="18" name="Picture 8">
              <a:extLst>
                <a:ext uri="{FF2B5EF4-FFF2-40B4-BE49-F238E27FC236}">
                  <a16:creationId xmlns:a16="http://schemas.microsoft.com/office/drawing/2014/main" id="{0C82D53C-FB51-45BB-B3AC-4E43628160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74886" y="1337648"/>
              <a:ext cx="881852" cy="881852"/>
            </a:xfrm>
            <a:prstGeom prst="rect">
              <a:avLst/>
            </a:prstGeom>
          </p:spPr>
        </p:pic>
        <p:sp>
          <p:nvSpPr>
            <p:cNvPr id="19" name="TextBox 18">
              <a:extLst>
                <a:ext uri="{FF2B5EF4-FFF2-40B4-BE49-F238E27FC236}">
                  <a16:creationId xmlns:a16="http://schemas.microsoft.com/office/drawing/2014/main" id="{5EBBA974-19BE-C434-1384-DBF5501D642B}"/>
                </a:ext>
              </a:extLst>
            </p:cNvPr>
            <p:cNvSpPr txBox="1"/>
            <p:nvPr/>
          </p:nvSpPr>
          <p:spPr>
            <a:xfrm>
              <a:off x="4550102" y="2219500"/>
              <a:ext cx="1048315" cy="276999"/>
            </a:xfrm>
            <a:prstGeom prst="rect">
              <a:avLst/>
            </a:prstGeom>
            <a:noFill/>
          </p:spPr>
          <p:txBody>
            <a:bodyPr wrap="square" rtlCol="0">
              <a:spAutoFit/>
            </a:bodyPr>
            <a:lstStyle/>
            <a:p>
              <a:pPr algn="ctr"/>
              <a:r>
                <a:rPr lang="en-US" sz="1200" dirty="0"/>
                <a:t>AI Language</a:t>
              </a:r>
            </a:p>
          </p:txBody>
        </p:sp>
        <p:pic>
          <p:nvPicPr>
            <p:cNvPr id="20" name="Picture 10">
              <a:extLst>
                <a:ext uri="{FF2B5EF4-FFF2-40B4-BE49-F238E27FC236}">
                  <a16:creationId xmlns:a16="http://schemas.microsoft.com/office/drawing/2014/main" id="{3860F242-0675-F6CD-DDF6-1AC4A36F9A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627723" y="1337648"/>
              <a:ext cx="881852" cy="881852"/>
            </a:xfrm>
            <a:prstGeom prst="rect">
              <a:avLst/>
            </a:prstGeom>
          </p:spPr>
        </p:pic>
        <p:sp>
          <p:nvSpPr>
            <p:cNvPr id="21" name="TextBox 20">
              <a:extLst>
                <a:ext uri="{FF2B5EF4-FFF2-40B4-BE49-F238E27FC236}">
                  <a16:creationId xmlns:a16="http://schemas.microsoft.com/office/drawing/2014/main" id="{081D0D8B-DBD5-A76A-912F-EB6EA47D7A71}"/>
                </a:ext>
              </a:extLst>
            </p:cNvPr>
            <p:cNvSpPr txBox="1"/>
            <p:nvPr/>
          </p:nvSpPr>
          <p:spPr>
            <a:xfrm>
              <a:off x="5580652" y="2219500"/>
              <a:ext cx="975993" cy="276999"/>
            </a:xfrm>
            <a:prstGeom prst="rect">
              <a:avLst/>
            </a:prstGeom>
            <a:noFill/>
          </p:spPr>
          <p:txBody>
            <a:bodyPr wrap="square" rtlCol="0">
              <a:spAutoFit/>
            </a:bodyPr>
            <a:lstStyle/>
            <a:p>
              <a:pPr algn="ctr"/>
              <a:r>
                <a:rPr lang="en-US" sz="1200" dirty="0"/>
                <a:t>AI Translator</a:t>
              </a:r>
            </a:p>
          </p:txBody>
        </p:sp>
        <p:pic>
          <p:nvPicPr>
            <p:cNvPr id="22" name="Picture 12">
              <a:extLst>
                <a:ext uri="{FF2B5EF4-FFF2-40B4-BE49-F238E27FC236}">
                  <a16:creationId xmlns:a16="http://schemas.microsoft.com/office/drawing/2014/main" id="{0B3A3564-589D-2032-980A-B5A1D4AA641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6680560" y="1337648"/>
              <a:ext cx="881852" cy="881852"/>
            </a:xfrm>
            <a:prstGeom prst="rect">
              <a:avLst/>
            </a:prstGeom>
          </p:spPr>
        </p:pic>
        <p:sp>
          <p:nvSpPr>
            <p:cNvPr id="23" name="TextBox 22">
              <a:extLst>
                <a:ext uri="{FF2B5EF4-FFF2-40B4-BE49-F238E27FC236}">
                  <a16:creationId xmlns:a16="http://schemas.microsoft.com/office/drawing/2014/main" id="{0303FB82-6C6A-8C50-7078-09C81431F415}"/>
                </a:ext>
              </a:extLst>
            </p:cNvPr>
            <p:cNvSpPr txBox="1"/>
            <p:nvPr/>
          </p:nvSpPr>
          <p:spPr>
            <a:xfrm>
              <a:off x="6637072" y="2219500"/>
              <a:ext cx="995636" cy="461665"/>
            </a:xfrm>
            <a:prstGeom prst="rect">
              <a:avLst/>
            </a:prstGeom>
            <a:noFill/>
          </p:spPr>
          <p:txBody>
            <a:bodyPr wrap="square" rtlCol="0">
              <a:spAutoFit/>
            </a:bodyPr>
            <a:lstStyle/>
            <a:p>
              <a:pPr algn="ctr"/>
              <a:r>
                <a:rPr lang="en-US" sz="1200" dirty="0"/>
                <a:t>AI Document Intelligence</a:t>
              </a:r>
            </a:p>
          </p:txBody>
        </p:sp>
        <p:pic>
          <p:nvPicPr>
            <p:cNvPr id="28" name="Picture 38">
              <a:extLst>
                <a:ext uri="{FF2B5EF4-FFF2-40B4-BE49-F238E27FC236}">
                  <a16:creationId xmlns:a16="http://schemas.microsoft.com/office/drawing/2014/main" id="{711A8450-F21A-DFEB-E5EF-F16E14F2651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723266" y="1337648"/>
              <a:ext cx="881852" cy="881852"/>
            </a:xfrm>
            <a:prstGeom prst="rect">
              <a:avLst/>
            </a:prstGeom>
          </p:spPr>
        </p:pic>
        <p:sp>
          <p:nvSpPr>
            <p:cNvPr id="32" name="TextBox 31">
              <a:extLst>
                <a:ext uri="{FF2B5EF4-FFF2-40B4-BE49-F238E27FC236}">
                  <a16:creationId xmlns:a16="http://schemas.microsoft.com/office/drawing/2014/main" id="{EE9E430D-BE03-4476-E90E-E7057969CE61}"/>
                </a:ext>
              </a:extLst>
            </p:cNvPr>
            <p:cNvSpPr txBox="1"/>
            <p:nvPr/>
          </p:nvSpPr>
          <p:spPr>
            <a:xfrm>
              <a:off x="7713135" y="2219500"/>
              <a:ext cx="896505" cy="461665"/>
            </a:xfrm>
            <a:prstGeom prst="rect">
              <a:avLst/>
            </a:prstGeom>
            <a:noFill/>
          </p:spPr>
          <p:txBody>
            <a:bodyPr wrap="square" rtlCol="0">
              <a:spAutoFit/>
            </a:bodyPr>
            <a:lstStyle/>
            <a:p>
              <a:pPr algn="ctr"/>
              <a:r>
                <a:rPr lang="en-US" sz="1200" dirty="0"/>
                <a:t>AI Bot Service</a:t>
              </a:r>
            </a:p>
          </p:txBody>
        </p:sp>
        <p:pic>
          <p:nvPicPr>
            <p:cNvPr id="33" name="Picture 32">
              <a:extLst>
                <a:ext uri="{FF2B5EF4-FFF2-40B4-BE49-F238E27FC236}">
                  <a16:creationId xmlns:a16="http://schemas.microsoft.com/office/drawing/2014/main" id="{5BC7D1A0-956C-0E91-8137-FBC284C36F3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028286" y="2872660"/>
              <a:ext cx="881852" cy="881852"/>
            </a:xfrm>
            <a:prstGeom prst="rect">
              <a:avLst/>
            </a:prstGeom>
          </p:spPr>
        </p:pic>
        <p:sp>
          <p:nvSpPr>
            <p:cNvPr id="35" name="TextBox 34">
              <a:extLst>
                <a:ext uri="{FF2B5EF4-FFF2-40B4-BE49-F238E27FC236}">
                  <a16:creationId xmlns:a16="http://schemas.microsoft.com/office/drawing/2014/main" id="{3FDA44D5-4E1B-0A1D-182C-E0BF4682C69D}"/>
                </a:ext>
              </a:extLst>
            </p:cNvPr>
            <p:cNvSpPr txBox="1"/>
            <p:nvPr/>
          </p:nvSpPr>
          <p:spPr>
            <a:xfrm>
              <a:off x="2018155" y="3754512"/>
              <a:ext cx="896505" cy="461665"/>
            </a:xfrm>
            <a:prstGeom prst="rect">
              <a:avLst/>
            </a:prstGeom>
            <a:noFill/>
          </p:spPr>
          <p:txBody>
            <a:bodyPr wrap="square" rtlCol="0">
              <a:spAutoFit/>
            </a:bodyPr>
            <a:lstStyle/>
            <a:p>
              <a:pPr algn="ctr"/>
              <a:r>
                <a:rPr lang="en-US" sz="1200" dirty="0"/>
                <a:t>AI Video Indexer</a:t>
              </a:r>
            </a:p>
          </p:txBody>
        </p:sp>
        <p:pic>
          <p:nvPicPr>
            <p:cNvPr id="36" name="Picture 56">
              <a:extLst>
                <a:ext uri="{FF2B5EF4-FFF2-40B4-BE49-F238E27FC236}">
                  <a16:creationId xmlns:a16="http://schemas.microsoft.com/office/drawing/2014/main" id="{B20636BF-5A7A-795E-5E9E-54A579D082C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3081123" y="2872660"/>
              <a:ext cx="881852" cy="881852"/>
            </a:xfrm>
            <a:prstGeom prst="rect">
              <a:avLst/>
            </a:prstGeom>
          </p:spPr>
        </p:pic>
        <p:sp>
          <p:nvSpPr>
            <p:cNvPr id="37" name="TextBox 36">
              <a:extLst>
                <a:ext uri="{FF2B5EF4-FFF2-40B4-BE49-F238E27FC236}">
                  <a16:creationId xmlns:a16="http://schemas.microsoft.com/office/drawing/2014/main" id="{AC7AA86E-EDFD-CFF1-179D-8D50BB4554CC}"/>
                </a:ext>
              </a:extLst>
            </p:cNvPr>
            <p:cNvSpPr txBox="1"/>
            <p:nvPr/>
          </p:nvSpPr>
          <p:spPr>
            <a:xfrm>
              <a:off x="3070992" y="3754512"/>
              <a:ext cx="896505" cy="461665"/>
            </a:xfrm>
            <a:prstGeom prst="rect">
              <a:avLst/>
            </a:prstGeom>
            <a:noFill/>
          </p:spPr>
          <p:txBody>
            <a:bodyPr wrap="square" rtlCol="0">
              <a:spAutoFit/>
            </a:bodyPr>
            <a:lstStyle/>
            <a:p>
              <a:pPr algn="ctr"/>
              <a:r>
                <a:rPr lang="en-US" sz="1200" dirty="0"/>
                <a:t>AI Anomaly Detector</a:t>
              </a:r>
            </a:p>
          </p:txBody>
        </p:sp>
        <p:pic>
          <p:nvPicPr>
            <p:cNvPr id="39" name="Picture 38">
              <a:extLst>
                <a:ext uri="{FF2B5EF4-FFF2-40B4-BE49-F238E27FC236}">
                  <a16:creationId xmlns:a16="http://schemas.microsoft.com/office/drawing/2014/main" id="{84EF50F0-7B8A-2642-05A6-14E0D36C8F2D}"/>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4133960" y="2872660"/>
              <a:ext cx="881852" cy="881852"/>
            </a:xfrm>
            <a:prstGeom prst="rect">
              <a:avLst/>
            </a:prstGeom>
          </p:spPr>
        </p:pic>
        <p:sp>
          <p:nvSpPr>
            <p:cNvPr id="41" name="TextBox 40">
              <a:extLst>
                <a:ext uri="{FF2B5EF4-FFF2-40B4-BE49-F238E27FC236}">
                  <a16:creationId xmlns:a16="http://schemas.microsoft.com/office/drawing/2014/main" id="{AC4F8759-3581-8803-6655-8C392E279EF5}"/>
                </a:ext>
              </a:extLst>
            </p:cNvPr>
            <p:cNvSpPr txBox="1"/>
            <p:nvPr/>
          </p:nvSpPr>
          <p:spPr>
            <a:xfrm>
              <a:off x="4123829" y="3754512"/>
              <a:ext cx="896505" cy="461665"/>
            </a:xfrm>
            <a:prstGeom prst="rect">
              <a:avLst/>
            </a:prstGeom>
            <a:noFill/>
          </p:spPr>
          <p:txBody>
            <a:bodyPr wrap="square" rtlCol="0">
              <a:spAutoFit/>
            </a:bodyPr>
            <a:lstStyle/>
            <a:p>
              <a:pPr algn="ctr"/>
              <a:r>
                <a:rPr lang="en-US" sz="1200" dirty="0"/>
                <a:t>AI Content Safety</a:t>
              </a:r>
            </a:p>
          </p:txBody>
        </p:sp>
        <p:pic>
          <p:nvPicPr>
            <p:cNvPr id="42" name="Picture 60">
              <a:extLst>
                <a:ext uri="{FF2B5EF4-FFF2-40B4-BE49-F238E27FC236}">
                  <a16:creationId xmlns:a16="http://schemas.microsoft.com/office/drawing/2014/main" id="{692C6422-E3BA-6B00-0EDF-58F84D7584F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186797" y="2872660"/>
              <a:ext cx="881852" cy="881852"/>
            </a:xfrm>
            <a:prstGeom prst="rect">
              <a:avLst/>
            </a:prstGeom>
          </p:spPr>
        </p:pic>
        <p:sp>
          <p:nvSpPr>
            <p:cNvPr id="43" name="TextBox 42">
              <a:extLst>
                <a:ext uri="{FF2B5EF4-FFF2-40B4-BE49-F238E27FC236}">
                  <a16:creationId xmlns:a16="http://schemas.microsoft.com/office/drawing/2014/main" id="{30888150-2D95-66B3-CBF6-9E3BF3E12436}"/>
                </a:ext>
              </a:extLst>
            </p:cNvPr>
            <p:cNvSpPr txBox="1"/>
            <p:nvPr/>
          </p:nvSpPr>
          <p:spPr>
            <a:xfrm>
              <a:off x="5052572" y="3766682"/>
              <a:ext cx="1143747" cy="276999"/>
            </a:xfrm>
            <a:prstGeom prst="rect">
              <a:avLst/>
            </a:prstGeom>
            <a:noFill/>
          </p:spPr>
          <p:txBody>
            <a:bodyPr wrap="square" rtlCol="0">
              <a:spAutoFit/>
            </a:bodyPr>
            <a:lstStyle/>
            <a:p>
              <a:pPr algn="ctr"/>
              <a:r>
                <a:rPr lang="en-US" sz="1200" dirty="0"/>
                <a:t>AI Personalizer</a:t>
              </a:r>
            </a:p>
          </p:txBody>
        </p:sp>
        <p:pic>
          <p:nvPicPr>
            <p:cNvPr id="44" name="Picture 62">
              <a:extLst>
                <a:ext uri="{FF2B5EF4-FFF2-40B4-BE49-F238E27FC236}">
                  <a16:creationId xmlns:a16="http://schemas.microsoft.com/office/drawing/2014/main" id="{F68AF549-C622-C63D-3748-67E495C360E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6239634" y="2872660"/>
              <a:ext cx="881852" cy="881852"/>
            </a:xfrm>
            <a:prstGeom prst="rect">
              <a:avLst/>
            </a:prstGeom>
          </p:spPr>
        </p:pic>
        <p:sp>
          <p:nvSpPr>
            <p:cNvPr id="45" name="TextBox 44">
              <a:extLst>
                <a:ext uri="{FF2B5EF4-FFF2-40B4-BE49-F238E27FC236}">
                  <a16:creationId xmlns:a16="http://schemas.microsoft.com/office/drawing/2014/main" id="{CB790D54-B9B3-F8FD-097F-420C5293216D}"/>
                </a:ext>
              </a:extLst>
            </p:cNvPr>
            <p:cNvSpPr txBox="1"/>
            <p:nvPr/>
          </p:nvSpPr>
          <p:spPr>
            <a:xfrm>
              <a:off x="6229503" y="3754512"/>
              <a:ext cx="896505" cy="461665"/>
            </a:xfrm>
            <a:prstGeom prst="rect">
              <a:avLst/>
            </a:prstGeom>
            <a:noFill/>
          </p:spPr>
          <p:txBody>
            <a:bodyPr wrap="square" rtlCol="0">
              <a:spAutoFit/>
            </a:bodyPr>
            <a:lstStyle/>
            <a:p>
              <a:pPr algn="ctr"/>
              <a:r>
                <a:rPr lang="en-US" sz="1200" dirty="0"/>
                <a:t>AI Metrics Advisor</a:t>
              </a:r>
            </a:p>
          </p:txBody>
        </p:sp>
        <p:pic>
          <p:nvPicPr>
            <p:cNvPr id="46" name="Picture 64">
              <a:extLst>
                <a:ext uri="{FF2B5EF4-FFF2-40B4-BE49-F238E27FC236}">
                  <a16:creationId xmlns:a16="http://schemas.microsoft.com/office/drawing/2014/main" id="{2EC13DDD-A4B3-29E3-D59D-450BFFA28CB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7282340" y="2872660"/>
              <a:ext cx="881852" cy="881852"/>
            </a:xfrm>
            <a:prstGeom prst="rect">
              <a:avLst/>
            </a:prstGeom>
          </p:spPr>
        </p:pic>
        <p:sp>
          <p:nvSpPr>
            <p:cNvPr id="47" name="TextBox 46">
              <a:extLst>
                <a:ext uri="{FF2B5EF4-FFF2-40B4-BE49-F238E27FC236}">
                  <a16:creationId xmlns:a16="http://schemas.microsoft.com/office/drawing/2014/main" id="{98E818E5-B014-34E3-C60C-1ABD107CD654}"/>
                </a:ext>
              </a:extLst>
            </p:cNvPr>
            <p:cNvSpPr txBox="1"/>
            <p:nvPr/>
          </p:nvSpPr>
          <p:spPr>
            <a:xfrm>
              <a:off x="7191782" y="3763404"/>
              <a:ext cx="1062968" cy="461665"/>
            </a:xfrm>
            <a:prstGeom prst="rect">
              <a:avLst/>
            </a:prstGeom>
            <a:noFill/>
          </p:spPr>
          <p:txBody>
            <a:bodyPr wrap="square" rtlCol="0">
              <a:spAutoFit/>
            </a:bodyPr>
            <a:lstStyle/>
            <a:p>
              <a:pPr algn="ctr"/>
              <a:r>
                <a:rPr lang="en-US" sz="1200" dirty="0"/>
                <a:t>AI Immersive Reader</a:t>
              </a:r>
            </a:p>
          </p:txBody>
        </p:sp>
      </p:grpSp>
    </p:spTree>
    <p:extLst>
      <p:ext uri="{BB962C8B-B14F-4D97-AF65-F5344CB8AC3E}">
        <p14:creationId xmlns:p14="http://schemas.microsoft.com/office/powerpoint/2010/main" val="395980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AI and Machine Learning</a:t>
            </a:r>
          </a:p>
        </p:txBody>
      </p:sp>
      <p:grpSp>
        <p:nvGrpSpPr>
          <p:cNvPr id="3" name="Group 2">
            <a:extLst>
              <a:ext uri="{FF2B5EF4-FFF2-40B4-BE49-F238E27FC236}">
                <a16:creationId xmlns:a16="http://schemas.microsoft.com/office/drawing/2014/main" id="{9212D6DB-1B05-F254-7F2B-ABD16FCC170B}"/>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Machine Learning</a:t>
              </a:r>
            </a:p>
          </p:txBody>
        </p:sp>
      </p:grpSp>
      <p:grpSp>
        <p:nvGrpSpPr>
          <p:cNvPr id="4" name="Group 3">
            <a:extLst>
              <a:ext uri="{FF2B5EF4-FFF2-40B4-BE49-F238E27FC236}">
                <a16:creationId xmlns:a16="http://schemas.microsoft.com/office/drawing/2014/main" id="{90E1BE23-EC29-2A7D-BE1E-626E917EA65D}"/>
              </a:ext>
            </a:extLst>
          </p:cNvPr>
          <p:cNvGrpSpPr/>
          <p:nvPr/>
        </p:nvGrpSpPr>
        <p:grpSpPr>
          <a:xfrm>
            <a:off x="5633381" y="1092474"/>
            <a:ext cx="935331" cy="1373251"/>
            <a:chOff x="5633381" y="1092474"/>
            <a:chExt cx="935331" cy="1373251"/>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Cognitive Services</a:t>
              </a:r>
            </a:p>
          </p:txBody>
        </p:sp>
      </p:grpSp>
      <p:grpSp>
        <p:nvGrpSpPr>
          <p:cNvPr id="5" name="Group 4">
            <a:extLst>
              <a:ext uri="{FF2B5EF4-FFF2-40B4-BE49-F238E27FC236}">
                <a16:creationId xmlns:a16="http://schemas.microsoft.com/office/drawing/2014/main" id="{81F46CF3-341C-F8D9-B8ED-13601C4FB10E}"/>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OpenAI Services</a:t>
              </a:r>
            </a:p>
          </p:txBody>
        </p:sp>
      </p:grpSp>
      <p:grpSp>
        <p:nvGrpSpPr>
          <p:cNvPr id="7" name="Group 6">
            <a:extLst>
              <a:ext uri="{FF2B5EF4-FFF2-40B4-BE49-F238E27FC236}">
                <a16:creationId xmlns:a16="http://schemas.microsoft.com/office/drawing/2014/main" id="{29A965FA-F5FB-C5B9-352C-C9D087BE0A0E}"/>
              </a:ext>
            </a:extLst>
          </p:cNvPr>
          <p:cNvGrpSpPr/>
          <p:nvPr/>
        </p:nvGrpSpPr>
        <p:grpSpPr>
          <a:xfrm>
            <a:off x="8257751" y="1193211"/>
            <a:ext cx="935331" cy="1272514"/>
            <a:chOff x="8257751" y="1193211"/>
            <a:chExt cx="935331" cy="1272514"/>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67882" y="1193211"/>
              <a:ext cx="906637" cy="705162"/>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Applied AI Services</a:t>
              </a:r>
            </a:p>
          </p:txBody>
        </p:sp>
      </p:grpSp>
      <p:grpSp>
        <p:nvGrpSpPr>
          <p:cNvPr id="8" name="Group 7">
            <a:extLst>
              <a:ext uri="{FF2B5EF4-FFF2-40B4-BE49-F238E27FC236}">
                <a16:creationId xmlns:a16="http://schemas.microsoft.com/office/drawing/2014/main" id="{EFB46206-D220-005D-8A3C-6B5911A5B51B}"/>
              </a:ext>
            </a:extLst>
          </p:cNvPr>
          <p:cNvGrpSpPr/>
          <p:nvPr/>
        </p:nvGrpSpPr>
        <p:grpSpPr>
          <a:xfrm>
            <a:off x="9550045" y="1084021"/>
            <a:ext cx="935331" cy="1348747"/>
            <a:chOff x="9550045" y="1084021"/>
            <a:chExt cx="935331" cy="1348747"/>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560176" y="1084021"/>
              <a:ext cx="906637" cy="857629"/>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Open Datasets</a:t>
              </a:r>
            </a:p>
          </p:txBody>
        </p:sp>
      </p:grpSp>
      <p:grpSp>
        <p:nvGrpSpPr>
          <p:cNvPr id="12" name="Group 11">
            <a:extLst>
              <a:ext uri="{FF2B5EF4-FFF2-40B4-BE49-F238E27FC236}">
                <a16:creationId xmlns:a16="http://schemas.microsoft.com/office/drawing/2014/main" id="{B344A9D8-3F01-1CC9-5703-0E58E4F94F4A}"/>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Microsoft Genomics</a:t>
              </a:r>
            </a:p>
          </p:txBody>
        </p:sp>
      </p:grpSp>
      <p:grpSp>
        <p:nvGrpSpPr>
          <p:cNvPr id="9" name="Group 8">
            <a:extLst>
              <a:ext uri="{FF2B5EF4-FFF2-40B4-BE49-F238E27FC236}">
                <a16:creationId xmlns:a16="http://schemas.microsoft.com/office/drawing/2014/main" id="{DCFCCBFE-CB2D-9B7E-4AF9-F251F29730D8}"/>
              </a:ext>
            </a:extLst>
          </p:cNvPr>
          <p:cNvGrpSpPr/>
          <p:nvPr/>
        </p:nvGrpSpPr>
        <p:grpSpPr>
          <a:xfrm>
            <a:off x="10842339" y="1073006"/>
            <a:ext cx="935331" cy="1373251"/>
            <a:chOff x="10842339" y="1073006"/>
            <a:chExt cx="935331" cy="1373251"/>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Project Bonsai</a:t>
              </a:r>
            </a:p>
          </p:txBody>
        </p:sp>
      </p:grpSp>
    </p:spTree>
    <p:extLst>
      <p:ext uri="{BB962C8B-B14F-4D97-AF65-F5344CB8AC3E}">
        <p14:creationId xmlns:p14="http://schemas.microsoft.com/office/powerpoint/2010/main" val="8206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Mixed Reality</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Remote Rending</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Object Anchors</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Spatial Anchors</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Time Series Insights</a:t>
            </a:r>
          </a:p>
        </p:txBody>
      </p:sp>
    </p:spTree>
    <p:extLst>
      <p:ext uri="{BB962C8B-B14F-4D97-AF65-F5344CB8AC3E}">
        <p14:creationId xmlns:p14="http://schemas.microsoft.com/office/powerpoint/2010/main" val="111303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A389-F85D-2DA4-13A5-B018A5FE88E0}"/>
              </a:ext>
            </a:extLst>
          </p:cNvPr>
          <p:cNvSpPr>
            <a:spLocks noGrp="1"/>
          </p:cNvSpPr>
          <p:nvPr>
            <p:ph type="title"/>
          </p:nvPr>
        </p:nvSpPr>
        <p:spPr/>
        <p:txBody>
          <a:bodyPr/>
          <a:lstStyle/>
          <a:p>
            <a:r>
              <a:rPr lang="en-US" dirty="0"/>
              <a:t>Understanding Cloud Computing</a:t>
            </a:r>
          </a:p>
        </p:txBody>
      </p:sp>
      <p:sp>
        <p:nvSpPr>
          <p:cNvPr id="3" name="Text Placeholder 2">
            <a:extLst>
              <a:ext uri="{FF2B5EF4-FFF2-40B4-BE49-F238E27FC236}">
                <a16:creationId xmlns:a16="http://schemas.microsoft.com/office/drawing/2014/main" id="{5A55091A-9947-B7EB-0DAF-3ED667601AC5}"/>
              </a:ext>
            </a:extLst>
          </p:cNvPr>
          <p:cNvSpPr>
            <a:spLocks noGrp="1"/>
          </p:cNvSpPr>
          <p:nvPr>
            <p:ph type="body" idx="1"/>
          </p:nvPr>
        </p:nvSpPr>
        <p:spPr/>
        <p:txBody>
          <a:bodyPr/>
          <a:lstStyle/>
          <a:p>
            <a:r>
              <a:rPr lang="en-US" dirty="0"/>
              <a:t>Azure: Unleashing the Power of Cloud Computing</a:t>
            </a:r>
          </a:p>
        </p:txBody>
      </p:sp>
    </p:spTree>
    <p:extLst>
      <p:ext uri="{BB962C8B-B14F-4D97-AF65-F5344CB8AC3E}">
        <p14:creationId xmlns:p14="http://schemas.microsoft.com/office/powerpoint/2010/main" val="1310905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Migration</a:t>
            </a:r>
          </a:p>
        </p:txBody>
      </p:sp>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Azure Migrate</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276999"/>
          </a:xfrm>
          <a:prstGeom prst="rect">
            <a:avLst/>
          </a:prstGeom>
          <a:noFill/>
        </p:spPr>
        <p:txBody>
          <a:bodyPr wrap="square" rtlCol="0">
            <a:spAutoFit/>
          </a:bodyPr>
          <a:lstStyle/>
          <a:p>
            <a:pPr algn="ctr"/>
            <a:r>
              <a:rPr lang="en-US" sz="1200" dirty="0"/>
              <a:t>Data Box</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7251" y="1085404"/>
            <a:ext cx="8404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DB Migration Service</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43435" y="1092474"/>
            <a:ext cx="755530"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Resource Mover</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Site Recovery</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Tree>
    <p:extLst>
      <p:ext uri="{BB962C8B-B14F-4D97-AF65-F5344CB8AC3E}">
        <p14:creationId xmlns:p14="http://schemas.microsoft.com/office/powerpoint/2010/main" val="4008494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8FFF-BA65-EDF2-4A59-BFC48C5E65F9}"/>
              </a:ext>
            </a:extLst>
          </p:cNvPr>
          <p:cNvSpPr>
            <a:spLocks noGrp="1"/>
          </p:cNvSpPr>
          <p:nvPr>
            <p:ph type="title"/>
          </p:nvPr>
        </p:nvSpPr>
        <p:spPr/>
        <p:txBody>
          <a:bodyPr/>
          <a:lstStyle/>
          <a:p>
            <a:r>
              <a:rPr lang="en-US" dirty="0"/>
              <a:t>Example Architectures</a:t>
            </a:r>
          </a:p>
        </p:txBody>
      </p:sp>
      <p:sp>
        <p:nvSpPr>
          <p:cNvPr id="3" name="Text Placeholder 2">
            <a:extLst>
              <a:ext uri="{FF2B5EF4-FFF2-40B4-BE49-F238E27FC236}">
                <a16:creationId xmlns:a16="http://schemas.microsoft.com/office/drawing/2014/main" id="{918770E3-94E2-34AC-D0F9-355CA5366D77}"/>
              </a:ext>
            </a:extLst>
          </p:cNvPr>
          <p:cNvSpPr>
            <a:spLocks noGrp="1"/>
          </p:cNvSpPr>
          <p:nvPr>
            <p:ph type="body" idx="1"/>
          </p:nvPr>
        </p:nvSpPr>
        <p:spPr/>
        <p:txBody>
          <a:bodyPr/>
          <a:lstStyle/>
          <a:p>
            <a:r>
              <a:rPr lang="en-US" dirty="0"/>
              <a:t>Azure: Unleashing the Power of Cloud Computing</a:t>
            </a:r>
          </a:p>
        </p:txBody>
      </p:sp>
    </p:spTree>
    <p:extLst>
      <p:ext uri="{BB962C8B-B14F-4D97-AF65-F5344CB8AC3E}">
        <p14:creationId xmlns:p14="http://schemas.microsoft.com/office/powerpoint/2010/main" val="1791033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A807-48BD-FE93-ABB6-4617078190FF}"/>
              </a:ext>
            </a:extLst>
          </p:cNvPr>
          <p:cNvSpPr>
            <a:spLocks noGrp="1"/>
          </p:cNvSpPr>
          <p:nvPr>
            <p:ph type="title"/>
          </p:nvPr>
        </p:nvSpPr>
        <p:spPr/>
        <p:txBody>
          <a:bodyPr/>
          <a:lstStyle/>
          <a:p>
            <a:r>
              <a:rPr lang="en-US" dirty="0"/>
              <a:t>Simple SaaS Application</a:t>
            </a:r>
          </a:p>
        </p:txBody>
      </p:sp>
      <p:grpSp>
        <p:nvGrpSpPr>
          <p:cNvPr id="70" name="Group 69">
            <a:extLst>
              <a:ext uri="{FF2B5EF4-FFF2-40B4-BE49-F238E27FC236}">
                <a16:creationId xmlns:a16="http://schemas.microsoft.com/office/drawing/2014/main" id="{40080343-8882-CAC2-1A19-69C677531C49}"/>
              </a:ext>
            </a:extLst>
          </p:cNvPr>
          <p:cNvGrpSpPr/>
          <p:nvPr/>
        </p:nvGrpSpPr>
        <p:grpSpPr>
          <a:xfrm>
            <a:off x="2098365" y="1463785"/>
            <a:ext cx="7995270" cy="5137947"/>
            <a:chOff x="478972" y="1452900"/>
            <a:chExt cx="7995270" cy="5137947"/>
          </a:xfrm>
        </p:grpSpPr>
        <p:sp>
          <p:nvSpPr>
            <p:cNvPr id="3" name="Rectangle 2">
              <a:extLst>
                <a:ext uri="{FF2B5EF4-FFF2-40B4-BE49-F238E27FC236}">
                  <a16:creationId xmlns:a16="http://schemas.microsoft.com/office/drawing/2014/main" id="{EF0CAFD8-92FB-4A47-6E03-1353912C18DB}"/>
                </a:ext>
              </a:extLst>
            </p:cNvPr>
            <p:cNvSpPr/>
            <p:nvPr/>
          </p:nvSpPr>
          <p:spPr>
            <a:xfrm>
              <a:off x="478972" y="1460500"/>
              <a:ext cx="3733799" cy="3416299"/>
            </a:xfrm>
            <a:prstGeom prst="rect">
              <a:avLst/>
            </a:prstGeom>
            <a:solidFill>
              <a:schemeClr val="bg1"/>
            </a:solid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6BB754F-8380-3A92-CD13-1401AA75C974}"/>
                </a:ext>
              </a:extLst>
            </p:cNvPr>
            <p:cNvGrpSpPr/>
            <p:nvPr/>
          </p:nvGrpSpPr>
          <p:grpSpPr>
            <a:xfrm>
              <a:off x="683871" y="1917134"/>
              <a:ext cx="1308211" cy="1161414"/>
              <a:chOff x="683871" y="1917134"/>
              <a:chExt cx="1308211" cy="1161414"/>
            </a:xfrm>
          </p:grpSpPr>
          <p:pic>
            <p:nvPicPr>
              <p:cNvPr id="5" name="Graphic 4">
                <a:extLst>
                  <a:ext uri="{FF2B5EF4-FFF2-40B4-BE49-F238E27FC236}">
                    <a16:creationId xmlns:a16="http://schemas.microsoft.com/office/drawing/2014/main" id="{764E0062-E83D-65E4-DEF6-01C984A98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644" y="1917134"/>
                <a:ext cx="662669" cy="662669"/>
              </a:xfrm>
              <a:prstGeom prst="rect">
                <a:avLst/>
              </a:prstGeom>
            </p:spPr>
          </p:pic>
          <p:sp>
            <p:nvSpPr>
              <p:cNvPr id="8" name="TextBox 7">
                <a:extLst>
                  <a:ext uri="{FF2B5EF4-FFF2-40B4-BE49-F238E27FC236}">
                    <a16:creationId xmlns:a16="http://schemas.microsoft.com/office/drawing/2014/main" id="{0085340D-C7E2-67BC-D558-C5D7A48B0F1E}"/>
                  </a:ext>
                </a:extLst>
              </p:cNvPr>
              <p:cNvSpPr txBox="1"/>
              <p:nvPr/>
            </p:nvSpPr>
            <p:spPr>
              <a:xfrm>
                <a:off x="683871" y="2616883"/>
                <a:ext cx="1308211" cy="461665"/>
              </a:xfrm>
              <a:prstGeom prst="rect">
                <a:avLst/>
              </a:prstGeom>
              <a:noFill/>
            </p:spPr>
            <p:txBody>
              <a:bodyPr wrap="square" rtlCol="0">
                <a:spAutoFit/>
              </a:bodyPr>
              <a:lstStyle/>
              <a:p>
                <a:pPr algn="ctr"/>
                <a:r>
                  <a:rPr lang="en-US" sz="1200" dirty="0"/>
                  <a:t>Email Notification Provider</a:t>
                </a:r>
              </a:p>
            </p:txBody>
          </p:sp>
        </p:grpSp>
        <p:grpSp>
          <p:nvGrpSpPr>
            <p:cNvPr id="43" name="Group 42">
              <a:extLst>
                <a:ext uri="{FF2B5EF4-FFF2-40B4-BE49-F238E27FC236}">
                  <a16:creationId xmlns:a16="http://schemas.microsoft.com/office/drawing/2014/main" id="{4AF526B7-EA6E-150B-2E4B-59682575CB1B}"/>
                </a:ext>
              </a:extLst>
            </p:cNvPr>
            <p:cNvGrpSpPr/>
            <p:nvPr/>
          </p:nvGrpSpPr>
          <p:grpSpPr>
            <a:xfrm>
              <a:off x="2456344" y="1917134"/>
              <a:ext cx="1155811" cy="1099117"/>
              <a:chOff x="2456344" y="1917134"/>
              <a:chExt cx="1155811" cy="1099117"/>
            </a:xfrm>
          </p:grpSpPr>
          <p:pic>
            <p:nvPicPr>
              <p:cNvPr id="9" name="Graphic 8">
                <a:extLst>
                  <a:ext uri="{FF2B5EF4-FFF2-40B4-BE49-F238E27FC236}">
                    <a16:creationId xmlns:a16="http://schemas.microsoft.com/office/drawing/2014/main" id="{989308E8-737B-083E-43A3-BF2B5F1D3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702916" y="1917134"/>
                <a:ext cx="662669" cy="662669"/>
              </a:xfrm>
              <a:prstGeom prst="rect">
                <a:avLst/>
              </a:prstGeom>
            </p:spPr>
          </p:pic>
          <p:sp>
            <p:nvSpPr>
              <p:cNvPr id="10" name="TextBox 9">
                <a:extLst>
                  <a:ext uri="{FF2B5EF4-FFF2-40B4-BE49-F238E27FC236}">
                    <a16:creationId xmlns:a16="http://schemas.microsoft.com/office/drawing/2014/main" id="{B2721AF8-4728-54EF-7FF1-50C2FDBE07AB}"/>
                  </a:ext>
                </a:extLst>
              </p:cNvPr>
              <p:cNvSpPr txBox="1"/>
              <p:nvPr/>
            </p:nvSpPr>
            <p:spPr>
              <a:xfrm>
                <a:off x="2456344" y="2554586"/>
                <a:ext cx="1155811" cy="461665"/>
              </a:xfrm>
              <a:prstGeom prst="rect">
                <a:avLst/>
              </a:prstGeom>
              <a:noFill/>
            </p:spPr>
            <p:txBody>
              <a:bodyPr wrap="square" rtlCol="0">
                <a:spAutoFit/>
              </a:bodyPr>
              <a:lstStyle/>
              <a:p>
                <a:pPr algn="ctr"/>
                <a:r>
                  <a:rPr lang="en-US" sz="1200" dirty="0"/>
                  <a:t>Tenant Data Storage</a:t>
                </a:r>
              </a:p>
            </p:txBody>
          </p:sp>
        </p:grpSp>
        <p:grpSp>
          <p:nvGrpSpPr>
            <p:cNvPr id="35" name="Group 34">
              <a:extLst>
                <a:ext uri="{FF2B5EF4-FFF2-40B4-BE49-F238E27FC236}">
                  <a16:creationId xmlns:a16="http://schemas.microsoft.com/office/drawing/2014/main" id="{DAFC979E-907F-EF3B-4B06-E033F3394462}"/>
                </a:ext>
              </a:extLst>
            </p:cNvPr>
            <p:cNvGrpSpPr/>
            <p:nvPr/>
          </p:nvGrpSpPr>
          <p:grpSpPr>
            <a:xfrm>
              <a:off x="760072" y="3594787"/>
              <a:ext cx="1155811" cy="1155165"/>
              <a:chOff x="760072" y="3594787"/>
              <a:chExt cx="1155811" cy="1155165"/>
            </a:xfrm>
          </p:grpSpPr>
          <p:pic>
            <p:nvPicPr>
              <p:cNvPr id="11" name="Graphic 10">
                <a:extLst>
                  <a:ext uri="{FF2B5EF4-FFF2-40B4-BE49-F238E27FC236}">
                    <a16:creationId xmlns:a16="http://schemas.microsoft.com/office/drawing/2014/main" id="{14A98C4B-AA1A-2929-0953-79E0072104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6644" y="3594787"/>
                <a:ext cx="662669" cy="662669"/>
              </a:xfrm>
              <a:prstGeom prst="rect">
                <a:avLst/>
              </a:prstGeom>
            </p:spPr>
          </p:pic>
          <p:sp>
            <p:nvSpPr>
              <p:cNvPr id="12" name="TextBox 11">
                <a:extLst>
                  <a:ext uri="{FF2B5EF4-FFF2-40B4-BE49-F238E27FC236}">
                    <a16:creationId xmlns:a16="http://schemas.microsoft.com/office/drawing/2014/main" id="{507D13C2-6D56-8CA8-E236-4E5B319281EB}"/>
                  </a:ext>
                </a:extLst>
              </p:cNvPr>
              <p:cNvSpPr txBox="1"/>
              <p:nvPr/>
            </p:nvSpPr>
            <p:spPr>
              <a:xfrm>
                <a:off x="760072" y="4288287"/>
                <a:ext cx="1155811" cy="461665"/>
              </a:xfrm>
              <a:prstGeom prst="rect">
                <a:avLst/>
              </a:prstGeom>
              <a:noFill/>
            </p:spPr>
            <p:txBody>
              <a:bodyPr wrap="square" rtlCol="0">
                <a:spAutoFit/>
              </a:bodyPr>
              <a:lstStyle/>
              <a:p>
                <a:pPr algn="ctr"/>
                <a:r>
                  <a:rPr lang="en-US" sz="1200" dirty="0"/>
                  <a:t>Onboarding and admin app</a:t>
                </a:r>
              </a:p>
            </p:txBody>
          </p:sp>
        </p:grpSp>
        <p:grpSp>
          <p:nvGrpSpPr>
            <p:cNvPr id="42" name="Group 41">
              <a:extLst>
                <a:ext uri="{FF2B5EF4-FFF2-40B4-BE49-F238E27FC236}">
                  <a16:creationId xmlns:a16="http://schemas.microsoft.com/office/drawing/2014/main" id="{A2796762-508E-034A-C20D-2CC24F14F9F7}"/>
                </a:ext>
              </a:extLst>
            </p:cNvPr>
            <p:cNvGrpSpPr/>
            <p:nvPr/>
          </p:nvGrpSpPr>
          <p:grpSpPr>
            <a:xfrm>
              <a:off x="2456344" y="3591165"/>
              <a:ext cx="1155811" cy="1155165"/>
              <a:chOff x="2456344" y="3591165"/>
              <a:chExt cx="1155811" cy="1155165"/>
            </a:xfrm>
          </p:grpSpPr>
          <p:pic>
            <p:nvPicPr>
              <p:cNvPr id="13" name="Graphic 12">
                <a:extLst>
                  <a:ext uri="{FF2B5EF4-FFF2-40B4-BE49-F238E27FC236}">
                    <a16:creationId xmlns:a16="http://schemas.microsoft.com/office/drawing/2014/main" id="{2CD0AFC1-2985-6477-D717-A6047EC698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02916" y="3591165"/>
                <a:ext cx="662669" cy="662669"/>
              </a:xfrm>
              <a:prstGeom prst="rect">
                <a:avLst/>
              </a:prstGeom>
            </p:spPr>
          </p:pic>
          <p:sp>
            <p:nvSpPr>
              <p:cNvPr id="14" name="TextBox 13">
                <a:extLst>
                  <a:ext uri="{FF2B5EF4-FFF2-40B4-BE49-F238E27FC236}">
                    <a16:creationId xmlns:a16="http://schemas.microsoft.com/office/drawing/2014/main" id="{2A522791-4947-1E4D-1924-3F532468D293}"/>
                  </a:ext>
                </a:extLst>
              </p:cNvPr>
              <p:cNvSpPr txBox="1"/>
              <p:nvPr/>
            </p:nvSpPr>
            <p:spPr>
              <a:xfrm>
                <a:off x="2456344" y="4284665"/>
                <a:ext cx="1155811" cy="461665"/>
              </a:xfrm>
              <a:prstGeom prst="rect">
                <a:avLst/>
              </a:prstGeom>
              <a:noFill/>
            </p:spPr>
            <p:txBody>
              <a:bodyPr wrap="square" rtlCol="0">
                <a:spAutoFit/>
              </a:bodyPr>
              <a:lstStyle/>
              <a:p>
                <a:pPr algn="ctr"/>
                <a:r>
                  <a:rPr lang="en-US" sz="1200" dirty="0"/>
                  <a:t>Tenant Data</a:t>
                </a:r>
              </a:p>
              <a:p>
                <a:pPr algn="ctr"/>
                <a:r>
                  <a:rPr lang="en-US" sz="1200" dirty="0"/>
                  <a:t>API</a:t>
                </a:r>
              </a:p>
            </p:txBody>
          </p:sp>
        </p:grpSp>
        <p:sp>
          <p:nvSpPr>
            <p:cNvPr id="15" name="Rectangle 14">
              <a:extLst>
                <a:ext uri="{FF2B5EF4-FFF2-40B4-BE49-F238E27FC236}">
                  <a16:creationId xmlns:a16="http://schemas.microsoft.com/office/drawing/2014/main" id="{C7778AAA-CA36-0288-A782-89AC8F21640F}"/>
                </a:ext>
              </a:extLst>
            </p:cNvPr>
            <p:cNvSpPr/>
            <p:nvPr/>
          </p:nvSpPr>
          <p:spPr>
            <a:xfrm>
              <a:off x="4740443" y="1460501"/>
              <a:ext cx="3733799" cy="3416300"/>
            </a:xfrm>
            <a:prstGeom prst="rect">
              <a:avLst/>
            </a:prstGeom>
            <a:solidFill>
              <a:schemeClr val="bg1"/>
            </a:solidFill>
            <a:ln w="57150">
              <a:solidFill>
                <a:srgbClr val="CC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278D6B2-9B98-B76C-1CB3-60D04769146A}"/>
                </a:ext>
              </a:extLst>
            </p:cNvPr>
            <p:cNvGrpSpPr/>
            <p:nvPr/>
          </p:nvGrpSpPr>
          <p:grpSpPr>
            <a:xfrm>
              <a:off x="4763180" y="1863497"/>
              <a:ext cx="1308211" cy="1161414"/>
              <a:chOff x="4798393" y="1854837"/>
              <a:chExt cx="1308211" cy="1161414"/>
            </a:xfrm>
          </p:grpSpPr>
          <p:pic>
            <p:nvPicPr>
              <p:cNvPr id="16" name="Graphic 15">
                <a:extLst>
                  <a:ext uri="{FF2B5EF4-FFF2-40B4-BE49-F238E27FC236}">
                    <a16:creationId xmlns:a16="http://schemas.microsoft.com/office/drawing/2014/main" id="{C3D7483C-5299-A3C6-9E80-8D536161DB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121166" y="1854837"/>
                <a:ext cx="662669" cy="662669"/>
              </a:xfrm>
              <a:prstGeom prst="rect">
                <a:avLst/>
              </a:prstGeom>
            </p:spPr>
          </p:pic>
          <p:sp>
            <p:nvSpPr>
              <p:cNvPr id="17" name="TextBox 16">
                <a:extLst>
                  <a:ext uri="{FF2B5EF4-FFF2-40B4-BE49-F238E27FC236}">
                    <a16:creationId xmlns:a16="http://schemas.microsoft.com/office/drawing/2014/main" id="{D7A689D2-B995-910A-18A9-26E23C4B1749}"/>
                  </a:ext>
                </a:extLst>
              </p:cNvPr>
              <p:cNvSpPr txBox="1"/>
              <p:nvPr/>
            </p:nvSpPr>
            <p:spPr>
              <a:xfrm>
                <a:off x="4798393" y="2554586"/>
                <a:ext cx="1308211" cy="461665"/>
              </a:xfrm>
              <a:prstGeom prst="rect">
                <a:avLst/>
              </a:prstGeom>
              <a:noFill/>
            </p:spPr>
            <p:txBody>
              <a:bodyPr wrap="square" rtlCol="0">
                <a:spAutoFit/>
              </a:bodyPr>
              <a:lstStyle/>
              <a:p>
                <a:pPr algn="ctr"/>
                <a:r>
                  <a:rPr lang="en-US" sz="1200" dirty="0"/>
                  <a:t>Identity Provider (B2C)</a:t>
                </a:r>
              </a:p>
            </p:txBody>
          </p:sp>
        </p:grpSp>
        <p:grpSp>
          <p:nvGrpSpPr>
            <p:cNvPr id="45" name="Group 44">
              <a:extLst>
                <a:ext uri="{FF2B5EF4-FFF2-40B4-BE49-F238E27FC236}">
                  <a16:creationId xmlns:a16="http://schemas.microsoft.com/office/drawing/2014/main" id="{04061881-9FC1-6A56-0319-353AF81DE939}"/>
                </a:ext>
              </a:extLst>
            </p:cNvPr>
            <p:cNvGrpSpPr/>
            <p:nvPr/>
          </p:nvGrpSpPr>
          <p:grpSpPr>
            <a:xfrm>
              <a:off x="4833001" y="3589960"/>
              <a:ext cx="1155811" cy="1155165"/>
              <a:chOff x="4950789" y="3412486"/>
              <a:chExt cx="1155811" cy="1155165"/>
            </a:xfrm>
          </p:grpSpPr>
          <p:pic>
            <p:nvPicPr>
              <p:cNvPr id="18" name="Graphic 17">
                <a:extLst>
                  <a:ext uri="{FF2B5EF4-FFF2-40B4-BE49-F238E27FC236}">
                    <a16:creationId xmlns:a16="http://schemas.microsoft.com/office/drawing/2014/main" id="{1E59423C-FB29-8649-9A81-183FEF2EDA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97361" y="3412486"/>
                <a:ext cx="662669" cy="662669"/>
              </a:xfrm>
              <a:prstGeom prst="rect">
                <a:avLst/>
              </a:prstGeom>
            </p:spPr>
          </p:pic>
          <p:sp>
            <p:nvSpPr>
              <p:cNvPr id="19" name="TextBox 18">
                <a:extLst>
                  <a:ext uri="{FF2B5EF4-FFF2-40B4-BE49-F238E27FC236}">
                    <a16:creationId xmlns:a16="http://schemas.microsoft.com/office/drawing/2014/main" id="{C236A78A-B18D-0490-6FF1-689203BF2854}"/>
                  </a:ext>
                </a:extLst>
              </p:cNvPr>
              <p:cNvSpPr txBox="1"/>
              <p:nvPr/>
            </p:nvSpPr>
            <p:spPr>
              <a:xfrm>
                <a:off x="4950789" y="4105986"/>
                <a:ext cx="1155811" cy="461665"/>
              </a:xfrm>
              <a:prstGeom prst="rect">
                <a:avLst/>
              </a:prstGeom>
              <a:noFill/>
            </p:spPr>
            <p:txBody>
              <a:bodyPr wrap="square" rtlCol="0">
                <a:spAutoFit/>
              </a:bodyPr>
              <a:lstStyle/>
              <a:p>
                <a:pPr algn="ctr"/>
                <a:r>
                  <a:rPr lang="en-US" sz="1200" dirty="0"/>
                  <a:t>Permission Data API</a:t>
                </a:r>
              </a:p>
            </p:txBody>
          </p:sp>
        </p:grpSp>
        <p:grpSp>
          <p:nvGrpSpPr>
            <p:cNvPr id="46" name="Group 45">
              <a:extLst>
                <a:ext uri="{FF2B5EF4-FFF2-40B4-BE49-F238E27FC236}">
                  <a16:creationId xmlns:a16="http://schemas.microsoft.com/office/drawing/2014/main" id="{46AFEE5D-6878-7817-D2D0-89890F4BF5B0}"/>
                </a:ext>
              </a:extLst>
            </p:cNvPr>
            <p:cNvGrpSpPr/>
            <p:nvPr/>
          </p:nvGrpSpPr>
          <p:grpSpPr>
            <a:xfrm>
              <a:off x="6670884" y="3589960"/>
              <a:ext cx="1155811" cy="1099117"/>
              <a:chOff x="6721901" y="3464563"/>
              <a:chExt cx="1155811" cy="1099117"/>
            </a:xfrm>
          </p:grpSpPr>
          <p:pic>
            <p:nvPicPr>
              <p:cNvPr id="20" name="Graphic 19">
                <a:extLst>
                  <a:ext uri="{FF2B5EF4-FFF2-40B4-BE49-F238E27FC236}">
                    <a16:creationId xmlns:a16="http://schemas.microsoft.com/office/drawing/2014/main" id="{33F01EAC-AA64-02CE-4456-E9D0A3AB97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68473" y="3464563"/>
                <a:ext cx="662669" cy="662669"/>
              </a:xfrm>
              <a:prstGeom prst="rect">
                <a:avLst/>
              </a:prstGeom>
            </p:spPr>
          </p:pic>
          <p:sp>
            <p:nvSpPr>
              <p:cNvPr id="21" name="TextBox 20">
                <a:extLst>
                  <a:ext uri="{FF2B5EF4-FFF2-40B4-BE49-F238E27FC236}">
                    <a16:creationId xmlns:a16="http://schemas.microsoft.com/office/drawing/2014/main" id="{3A8B58DF-EDCB-A291-4BBF-70B949E41079}"/>
                  </a:ext>
                </a:extLst>
              </p:cNvPr>
              <p:cNvSpPr txBox="1"/>
              <p:nvPr/>
            </p:nvSpPr>
            <p:spPr>
              <a:xfrm>
                <a:off x="6721901" y="4102015"/>
                <a:ext cx="1155811" cy="461665"/>
              </a:xfrm>
              <a:prstGeom prst="rect">
                <a:avLst/>
              </a:prstGeom>
              <a:noFill/>
            </p:spPr>
            <p:txBody>
              <a:bodyPr wrap="square" rtlCol="0">
                <a:spAutoFit/>
              </a:bodyPr>
              <a:lstStyle/>
              <a:p>
                <a:pPr algn="ctr"/>
                <a:r>
                  <a:rPr lang="en-US" sz="1200" dirty="0"/>
                  <a:t>Permission Data Storage</a:t>
                </a:r>
              </a:p>
            </p:txBody>
          </p:sp>
        </p:grpSp>
        <p:sp>
          <p:nvSpPr>
            <p:cNvPr id="22" name="Rectangle 21">
              <a:extLst>
                <a:ext uri="{FF2B5EF4-FFF2-40B4-BE49-F238E27FC236}">
                  <a16:creationId xmlns:a16="http://schemas.microsoft.com/office/drawing/2014/main" id="{C1339CB3-79E5-DA1F-F79C-4E0FC2583E73}"/>
                </a:ext>
              </a:extLst>
            </p:cNvPr>
            <p:cNvSpPr/>
            <p:nvPr/>
          </p:nvSpPr>
          <p:spPr>
            <a:xfrm>
              <a:off x="478972" y="5035550"/>
              <a:ext cx="7995270" cy="1555297"/>
            </a:xfrm>
            <a:prstGeom prst="rect">
              <a:avLst/>
            </a:prstGeom>
            <a:solidFill>
              <a:schemeClr val="bg1"/>
            </a:solidFill>
            <a:ln w="57150">
              <a:solidFill>
                <a:srgbClr val="FFD2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02B21C3-83AA-2906-9860-6F560130AF83}"/>
                </a:ext>
              </a:extLst>
            </p:cNvPr>
            <p:cNvGrpSpPr/>
            <p:nvPr/>
          </p:nvGrpSpPr>
          <p:grpSpPr>
            <a:xfrm>
              <a:off x="2469129" y="5492260"/>
              <a:ext cx="1155811" cy="970499"/>
              <a:chOff x="760072" y="5492260"/>
              <a:chExt cx="1155811" cy="970499"/>
            </a:xfrm>
          </p:grpSpPr>
          <p:pic>
            <p:nvPicPr>
              <p:cNvPr id="23" name="Graphic 22">
                <a:extLst>
                  <a:ext uri="{FF2B5EF4-FFF2-40B4-BE49-F238E27FC236}">
                    <a16:creationId xmlns:a16="http://schemas.microsoft.com/office/drawing/2014/main" id="{043915F9-94A2-127A-EDFB-6094A36D0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6644" y="5492260"/>
                <a:ext cx="662669" cy="662669"/>
              </a:xfrm>
              <a:prstGeom prst="rect">
                <a:avLst/>
              </a:prstGeom>
            </p:spPr>
          </p:pic>
          <p:sp>
            <p:nvSpPr>
              <p:cNvPr id="24" name="TextBox 23">
                <a:extLst>
                  <a:ext uri="{FF2B5EF4-FFF2-40B4-BE49-F238E27FC236}">
                    <a16:creationId xmlns:a16="http://schemas.microsoft.com/office/drawing/2014/main" id="{03605F37-162E-A2B4-CCD9-7110F03C0804}"/>
                  </a:ext>
                </a:extLst>
              </p:cNvPr>
              <p:cNvSpPr txBox="1"/>
              <p:nvPr/>
            </p:nvSpPr>
            <p:spPr>
              <a:xfrm>
                <a:off x="760072" y="6185760"/>
                <a:ext cx="1155811" cy="276999"/>
              </a:xfrm>
              <a:prstGeom prst="rect">
                <a:avLst/>
              </a:prstGeom>
              <a:noFill/>
            </p:spPr>
            <p:txBody>
              <a:bodyPr wrap="square" rtlCol="0">
                <a:spAutoFit/>
              </a:bodyPr>
              <a:lstStyle/>
              <a:p>
                <a:pPr algn="ctr"/>
                <a:r>
                  <a:rPr lang="en-US" sz="1200" dirty="0"/>
                  <a:t>SaaS App</a:t>
                </a:r>
              </a:p>
            </p:txBody>
          </p:sp>
        </p:grpSp>
        <p:grpSp>
          <p:nvGrpSpPr>
            <p:cNvPr id="48" name="Group 47">
              <a:extLst>
                <a:ext uri="{FF2B5EF4-FFF2-40B4-BE49-F238E27FC236}">
                  <a16:creationId xmlns:a16="http://schemas.microsoft.com/office/drawing/2014/main" id="{D58D1625-F8DE-1C04-E2A8-99E4E5413EA2}"/>
                </a:ext>
              </a:extLst>
            </p:cNvPr>
            <p:cNvGrpSpPr/>
            <p:nvPr/>
          </p:nvGrpSpPr>
          <p:grpSpPr>
            <a:xfrm>
              <a:off x="4165401" y="5492260"/>
              <a:ext cx="1155811" cy="970499"/>
              <a:chOff x="2456344" y="5492260"/>
              <a:chExt cx="1155811" cy="970499"/>
            </a:xfrm>
          </p:grpSpPr>
          <p:pic>
            <p:nvPicPr>
              <p:cNvPr id="25" name="Graphic 24">
                <a:extLst>
                  <a:ext uri="{FF2B5EF4-FFF2-40B4-BE49-F238E27FC236}">
                    <a16:creationId xmlns:a16="http://schemas.microsoft.com/office/drawing/2014/main" id="{ED3AA16D-60A1-5C2B-2D28-BB207E100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02916" y="5492260"/>
                <a:ext cx="662669" cy="662669"/>
              </a:xfrm>
              <a:prstGeom prst="rect">
                <a:avLst/>
              </a:prstGeom>
            </p:spPr>
          </p:pic>
          <p:sp>
            <p:nvSpPr>
              <p:cNvPr id="26" name="TextBox 25">
                <a:extLst>
                  <a:ext uri="{FF2B5EF4-FFF2-40B4-BE49-F238E27FC236}">
                    <a16:creationId xmlns:a16="http://schemas.microsoft.com/office/drawing/2014/main" id="{0D21775D-7658-3465-C475-0DFD4D4851A8}"/>
                  </a:ext>
                </a:extLst>
              </p:cNvPr>
              <p:cNvSpPr txBox="1"/>
              <p:nvPr/>
            </p:nvSpPr>
            <p:spPr>
              <a:xfrm>
                <a:off x="2456344" y="6185760"/>
                <a:ext cx="1155811" cy="276999"/>
              </a:xfrm>
              <a:prstGeom prst="rect">
                <a:avLst/>
              </a:prstGeom>
              <a:noFill/>
            </p:spPr>
            <p:txBody>
              <a:bodyPr wrap="square" rtlCol="0">
                <a:spAutoFit/>
              </a:bodyPr>
              <a:lstStyle/>
              <a:p>
                <a:pPr algn="ctr"/>
                <a:r>
                  <a:rPr lang="en-US" sz="1200" dirty="0"/>
                  <a:t>SaaS App API</a:t>
                </a:r>
              </a:p>
            </p:txBody>
          </p:sp>
        </p:grpSp>
        <p:grpSp>
          <p:nvGrpSpPr>
            <p:cNvPr id="49" name="Group 48">
              <a:extLst>
                <a:ext uri="{FF2B5EF4-FFF2-40B4-BE49-F238E27FC236}">
                  <a16:creationId xmlns:a16="http://schemas.microsoft.com/office/drawing/2014/main" id="{39F775DA-29AC-DBB9-F5CB-16289C6A9F69}"/>
                </a:ext>
              </a:extLst>
            </p:cNvPr>
            <p:cNvGrpSpPr/>
            <p:nvPr/>
          </p:nvGrpSpPr>
          <p:grpSpPr>
            <a:xfrm>
              <a:off x="5726938" y="5484263"/>
              <a:ext cx="1155811" cy="1099117"/>
              <a:chOff x="4017881" y="5451605"/>
              <a:chExt cx="1155811" cy="1099117"/>
            </a:xfrm>
          </p:grpSpPr>
          <p:pic>
            <p:nvPicPr>
              <p:cNvPr id="27" name="Graphic 26">
                <a:extLst>
                  <a:ext uri="{FF2B5EF4-FFF2-40B4-BE49-F238E27FC236}">
                    <a16:creationId xmlns:a16="http://schemas.microsoft.com/office/drawing/2014/main" id="{616AF1A0-A0C3-ECE2-AB84-33DEB91B1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264453" y="5451605"/>
                <a:ext cx="662669" cy="662669"/>
              </a:xfrm>
              <a:prstGeom prst="rect">
                <a:avLst/>
              </a:prstGeom>
            </p:spPr>
          </p:pic>
          <p:sp>
            <p:nvSpPr>
              <p:cNvPr id="28" name="TextBox 27">
                <a:extLst>
                  <a:ext uri="{FF2B5EF4-FFF2-40B4-BE49-F238E27FC236}">
                    <a16:creationId xmlns:a16="http://schemas.microsoft.com/office/drawing/2014/main" id="{A101CE47-0145-97BE-011C-B7F9630B664C}"/>
                  </a:ext>
                </a:extLst>
              </p:cNvPr>
              <p:cNvSpPr txBox="1"/>
              <p:nvPr/>
            </p:nvSpPr>
            <p:spPr>
              <a:xfrm>
                <a:off x="4017881" y="6089057"/>
                <a:ext cx="1155811" cy="461665"/>
              </a:xfrm>
              <a:prstGeom prst="rect">
                <a:avLst/>
              </a:prstGeom>
              <a:noFill/>
            </p:spPr>
            <p:txBody>
              <a:bodyPr wrap="square" rtlCol="0">
                <a:spAutoFit/>
              </a:bodyPr>
              <a:lstStyle/>
              <a:p>
                <a:pPr algn="ctr"/>
                <a:r>
                  <a:rPr lang="en-US" sz="1200" dirty="0"/>
                  <a:t>SaaS App Data Storage</a:t>
                </a:r>
              </a:p>
            </p:txBody>
          </p:sp>
        </p:grpSp>
        <p:sp>
          <p:nvSpPr>
            <p:cNvPr id="29" name="TextBox 28">
              <a:extLst>
                <a:ext uri="{FF2B5EF4-FFF2-40B4-BE49-F238E27FC236}">
                  <a16:creationId xmlns:a16="http://schemas.microsoft.com/office/drawing/2014/main" id="{A24F1848-C205-41F7-8065-6BE43CB58259}"/>
                </a:ext>
              </a:extLst>
            </p:cNvPr>
            <p:cNvSpPr txBox="1"/>
            <p:nvPr/>
          </p:nvSpPr>
          <p:spPr>
            <a:xfrm>
              <a:off x="491671" y="1483040"/>
              <a:ext cx="1854200" cy="369332"/>
            </a:xfrm>
            <a:prstGeom prst="rect">
              <a:avLst/>
            </a:prstGeom>
            <a:noFill/>
          </p:spPr>
          <p:txBody>
            <a:bodyPr wrap="square" rtlCol="0">
              <a:spAutoFit/>
            </a:bodyPr>
            <a:lstStyle/>
            <a:p>
              <a:r>
                <a:rPr lang="en-US" b="1" dirty="0">
                  <a:latin typeface="Kamerik205 8" panose="020B0803030600020004" pitchFamily="34" charset="0"/>
                </a:rPr>
                <a:t>Control Plane</a:t>
              </a:r>
            </a:p>
          </p:txBody>
        </p:sp>
        <p:sp>
          <p:nvSpPr>
            <p:cNvPr id="30" name="TextBox 29">
              <a:extLst>
                <a:ext uri="{FF2B5EF4-FFF2-40B4-BE49-F238E27FC236}">
                  <a16:creationId xmlns:a16="http://schemas.microsoft.com/office/drawing/2014/main" id="{169A9829-ECCE-D5A7-40E2-FA04B36F8F9E}"/>
                </a:ext>
              </a:extLst>
            </p:cNvPr>
            <p:cNvSpPr txBox="1"/>
            <p:nvPr/>
          </p:nvSpPr>
          <p:spPr>
            <a:xfrm>
              <a:off x="4751324" y="1452900"/>
              <a:ext cx="2474976" cy="369332"/>
            </a:xfrm>
            <a:prstGeom prst="rect">
              <a:avLst/>
            </a:prstGeom>
            <a:noFill/>
          </p:spPr>
          <p:txBody>
            <a:bodyPr wrap="square" rtlCol="0">
              <a:spAutoFit/>
            </a:bodyPr>
            <a:lstStyle/>
            <a:p>
              <a:r>
                <a:rPr lang="en-US" b="1" dirty="0">
                  <a:latin typeface="Kamerik205 8" panose="020B0803030600020004" pitchFamily="34" charset="0"/>
                </a:rPr>
                <a:t>Identity Framework</a:t>
              </a:r>
            </a:p>
          </p:txBody>
        </p:sp>
        <p:sp>
          <p:nvSpPr>
            <p:cNvPr id="31" name="TextBox 30">
              <a:extLst>
                <a:ext uri="{FF2B5EF4-FFF2-40B4-BE49-F238E27FC236}">
                  <a16:creationId xmlns:a16="http://schemas.microsoft.com/office/drawing/2014/main" id="{FB6C0F31-121C-8E2D-3BE5-2894D21C83A2}"/>
                </a:ext>
              </a:extLst>
            </p:cNvPr>
            <p:cNvSpPr txBox="1"/>
            <p:nvPr/>
          </p:nvSpPr>
          <p:spPr>
            <a:xfrm>
              <a:off x="5040598" y="5088370"/>
              <a:ext cx="3433644" cy="369332"/>
            </a:xfrm>
            <a:prstGeom prst="rect">
              <a:avLst/>
            </a:prstGeom>
            <a:noFill/>
          </p:spPr>
          <p:txBody>
            <a:bodyPr wrap="square" rtlCol="0">
              <a:spAutoFit/>
            </a:bodyPr>
            <a:lstStyle/>
            <a:p>
              <a:pPr algn="r"/>
              <a:r>
                <a:rPr lang="en-US" b="1" dirty="0">
                  <a:latin typeface="Kamerik205 8" panose="020B0803030600020004" pitchFamily="34" charset="0"/>
                </a:rPr>
                <a:t>End-User SaaS Application</a:t>
              </a:r>
            </a:p>
          </p:txBody>
        </p:sp>
        <p:cxnSp>
          <p:nvCxnSpPr>
            <p:cNvPr id="37" name="Straight Arrow Connector 36">
              <a:extLst>
                <a:ext uri="{FF2B5EF4-FFF2-40B4-BE49-F238E27FC236}">
                  <a16:creationId xmlns:a16="http://schemas.microsoft.com/office/drawing/2014/main" id="{9C973F66-02B4-2E5A-02E9-6458E63A5D24}"/>
                </a:ext>
              </a:extLst>
            </p:cNvPr>
            <p:cNvCxnSpPr>
              <a:cxnSpLocks/>
              <a:stCxn id="11" idx="0"/>
              <a:endCxn id="8" idx="2"/>
            </p:cNvCxnSpPr>
            <p:nvPr/>
          </p:nvCxnSpPr>
          <p:spPr>
            <a:xfrm flipH="1" flipV="1">
              <a:off x="1337977" y="3078548"/>
              <a:ext cx="2" cy="516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488D036-DF17-04F9-666E-C65AD712F3AE}"/>
                </a:ext>
              </a:extLst>
            </p:cNvPr>
            <p:cNvCxnSpPr>
              <a:cxnSpLocks/>
              <a:stCxn id="11" idx="3"/>
            </p:cNvCxnSpPr>
            <p:nvPr/>
          </p:nvCxnSpPr>
          <p:spPr>
            <a:xfrm flipV="1">
              <a:off x="1669313" y="3922499"/>
              <a:ext cx="1033603" cy="36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974FE81-3A51-B852-B77C-E6EA4CE76D21}"/>
                </a:ext>
              </a:extLst>
            </p:cNvPr>
            <p:cNvCxnSpPr>
              <a:cxnSpLocks/>
              <a:stCxn id="13" idx="0"/>
              <a:endCxn id="10" idx="2"/>
            </p:cNvCxnSpPr>
            <p:nvPr/>
          </p:nvCxnSpPr>
          <p:spPr>
            <a:xfrm flipH="1" flipV="1">
              <a:off x="3034250" y="3016251"/>
              <a:ext cx="1" cy="574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3A49B4-86FC-9893-C206-D383FFBC2DFA}"/>
                </a:ext>
              </a:extLst>
            </p:cNvPr>
            <p:cNvCxnSpPr>
              <a:cxnSpLocks/>
              <a:stCxn id="13" idx="3"/>
              <a:endCxn id="18" idx="1"/>
            </p:cNvCxnSpPr>
            <p:nvPr/>
          </p:nvCxnSpPr>
          <p:spPr>
            <a:xfrm flipV="1">
              <a:off x="3365585" y="3921295"/>
              <a:ext cx="1713988" cy="1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3615685-77FE-3B1A-8EE9-E967808DFB32}"/>
                </a:ext>
              </a:extLst>
            </p:cNvPr>
            <p:cNvCxnSpPr>
              <a:cxnSpLocks/>
              <a:stCxn id="17" idx="2"/>
              <a:endCxn id="18" idx="0"/>
            </p:cNvCxnSpPr>
            <p:nvPr/>
          </p:nvCxnSpPr>
          <p:spPr>
            <a:xfrm flipH="1">
              <a:off x="5410908" y="3024911"/>
              <a:ext cx="6378" cy="565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2EFED25-9475-54DC-27B5-4A542896BBEA}"/>
                </a:ext>
              </a:extLst>
            </p:cNvPr>
            <p:cNvCxnSpPr>
              <a:cxnSpLocks/>
              <a:stCxn id="18" idx="3"/>
              <a:endCxn id="20" idx="1"/>
            </p:cNvCxnSpPr>
            <p:nvPr/>
          </p:nvCxnSpPr>
          <p:spPr>
            <a:xfrm>
              <a:off x="5742242" y="3921295"/>
              <a:ext cx="11752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FC9B144-C434-BF85-8D8B-4BBA863C279F}"/>
                </a:ext>
              </a:extLst>
            </p:cNvPr>
            <p:cNvCxnSpPr>
              <a:cxnSpLocks/>
              <a:stCxn id="23" idx="0"/>
              <a:endCxn id="14" idx="2"/>
            </p:cNvCxnSpPr>
            <p:nvPr/>
          </p:nvCxnSpPr>
          <p:spPr>
            <a:xfrm flipH="1" flipV="1">
              <a:off x="3034250" y="4746330"/>
              <a:ext cx="12786" cy="745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F887557-CE0C-B822-ACF8-CCEC92388948}"/>
                </a:ext>
              </a:extLst>
            </p:cNvPr>
            <p:cNvCxnSpPr>
              <a:cxnSpLocks/>
              <a:endCxn id="25" idx="1"/>
            </p:cNvCxnSpPr>
            <p:nvPr/>
          </p:nvCxnSpPr>
          <p:spPr>
            <a:xfrm>
              <a:off x="3378370" y="5823594"/>
              <a:ext cx="103360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D6AF6E1-F842-D4A0-E6C4-9E60CA0A6686}"/>
                </a:ext>
              </a:extLst>
            </p:cNvPr>
            <p:cNvCxnSpPr>
              <a:cxnSpLocks/>
              <a:stCxn id="25" idx="3"/>
              <a:endCxn id="27" idx="1"/>
            </p:cNvCxnSpPr>
            <p:nvPr/>
          </p:nvCxnSpPr>
          <p:spPr>
            <a:xfrm flipV="1">
              <a:off x="5074642" y="5815598"/>
              <a:ext cx="898868" cy="79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560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C8C8-C2A4-D4B6-67BB-5D92536B26C4}"/>
              </a:ext>
            </a:extLst>
          </p:cNvPr>
          <p:cNvSpPr>
            <a:spLocks noGrp="1"/>
          </p:cNvSpPr>
          <p:nvPr>
            <p:ph type="title"/>
          </p:nvPr>
        </p:nvSpPr>
        <p:spPr/>
        <p:txBody>
          <a:bodyPr/>
          <a:lstStyle/>
          <a:p>
            <a:r>
              <a:rPr lang="en-US" dirty="0"/>
              <a:t>Serverless Web Application</a:t>
            </a:r>
          </a:p>
        </p:txBody>
      </p:sp>
      <p:grpSp>
        <p:nvGrpSpPr>
          <p:cNvPr id="12" name="Group 11">
            <a:extLst>
              <a:ext uri="{FF2B5EF4-FFF2-40B4-BE49-F238E27FC236}">
                <a16:creationId xmlns:a16="http://schemas.microsoft.com/office/drawing/2014/main" id="{EFCCCEC4-FC6C-A1C1-E111-7C1E2905BF14}"/>
              </a:ext>
            </a:extLst>
          </p:cNvPr>
          <p:cNvGrpSpPr/>
          <p:nvPr/>
        </p:nvGrpSpPr>
        <p:grpSpPr>
          <a:xfrm>
            <a:off x="1762125" y="1690688"/>
            <a:ext cx="8667750" cy="4686300"/>
            <a:chOff x="1762125" y="1690688"/>
            <a:chExt cx="8667750" cy="4686300"/>
          </a:xfrm>
        </p:grpSpPr>
        <p:sp>
          <p:nvSpPr>
            <p:cNvPr id="11" name="Rectangle 10">
              <a:extLst>
                <a:ext uri="{FF2B5EF4-FFF2-40B4-BE49-F238E27FC236}">
                  <a16:creationId xmlns:a16="http://schemas.microsoft.com/office/drawing/2014/main" id="{0F440506-4488-6CF5-B35F-2E4BAB1C6DAF}"/>
                </a:ext>
              </a:extLst>
            </p:cNvPr>
            <p:cNvSpPr/>
            <p:nvPr/>
          </p:nvSpPr>
          <p:spPr>
            <a:xfrm>
              <a:off x="1762125" y="1690688"/>
              <a:ext cx="8667750" cy="46863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9B6EC5-1777-E154-AC81-57CC1AD9E2E4}"/>
                </a:ext>
              </a:extLst>
            </p:cNvPr>
            <p:cNvPicPr>
              <a:picLocks noChangeAspect="1"/>
            </p:cNvPicPr>
            <p:nvPr/>
          </p:nvPicPr>
          <p:blipFill>
            <a:blip r:embed="rId3"/>
            <a:stretch>
              <a:fillRect/>
            </a:stretch>
          </p:blipFill>
          <p:spPr>
            <a:xfrm>
              <a:off x="1762125" y="1690688"/>
              <a:ext cx="8667750" cy="4686300"/>
            </a:xfrm>
            <a:prstGeom prst="rect">
              <a:avLst/>
            </a:prstGeom>
          </p:spPr>
        </p:pic>
      </p:grpSp>
    </p:spTree>
    <p:extLst>
      <p:ext uri="{BB962C8B-B14F-4D97-AF65-F5344CB8AC3E}">
        <p14:creationId xmlns:p14="http://schemas.microsoft.com/office/powerpoint/2010/main" val="3842879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BA3D-CE58-569B-2777-0896F78EAFB6}"/>
              </a:ext>
            </a:extLst>
          </p:cNvPr>
          <p:cNvSpPr>
            <a:spLocks noGrp="1"/>
          </p:cNvSpPr>
          <p:nvPr>
            <p:ph type="title"/>
          </p:nvPr>
        </p:nvSpPr>
        <p:spPr>
          <a:xfrm>
            <a:off x="119743" y="365125"/>
            <a:ext cx="3233057" cy="2290989"/>
          </a:xfrm>
        </p:spPr>
        <p:txBody>
          <a:bodyPr>
            <a:normAutofit/>
          </a:bodyPr>
          <a:lstStyle/>
          <a:p>
            <a:r>
              <a:rPr lang="en-US" sz="3200" dirty="0"/>
              <a:t>E-Commerce Website</a:t>
            </a:r>
          </a:p>
        </p:txBody>
      </p:sp>
      <p:grpSp>
        <p:nvGrpSpPr>
          <p:cNvPr id="6" name="Group 5">
            <a:extLst>
              <a:ext uri="{FF2B5EF4-FFF2-40B4-BE49-F238E27FC236}">
                <a16:creationId xmlns:a16="http://schemas.microsoft.com/office/drawing/2014/main" id="{6D396A5F-A4D8-942A-D3E4-333ECC09DA2E}"/>
              </a:ext>
            </a:extLst>
          </p:cNvPr>
          <p:cNvGrpSpPr/>
          <p:nvPr/>
        </p:nvGrpSpPr>
        <p:grpSpPr>
          <a:xfrm>
            <a:off x="3156122" y="0"/>
            <a:ext cx="9035878" cy="6858001"/>
            <a:chOff x="1578061" y="0"/>
            <a:chExt cx="9035878" cy="6858001"/>
          </a:xfrm>
        </p:grpSpPr>
        <p:sp>
          <p:nvSpPr>
            <p:cNvPr id="5" name="Rectangle 4">
              <a:extLst>
                <a:ext uri="{FF2B5EF4-FFF2-40B4-BE49-F238E27FC236}">
                  <a16:creationId xmlns:a16="http://schemas.microsoft.com/office/drawing/2014/main" id="{F27488EF-FA8B-167C-6D85-B39A5BFEAFA3}"/>
                </a:ext>
              </a:extLst>
            </p:cNvPr>
            <p:cNvSpPr/>
            <p:nvPr/>
          </p:nvSpPr>
          <p:spPr>
            <a:xfrm>
              <a:off x="1578061" y="1"/>
              <a:ext cx="903587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031B53-602D-7C59-BC09-64E7249806F5}"/>
                </a:ext>
              </a:extLst>
            </p:cNvPr>
            <p:cNvPicPr>
              <a:picLocks noChangeAspect="1"/>
            </p:cNvPicPr>
            <p:nvPr/>
          </p:nvPicPr>
          <p:blipFill>
            <a:blip r:embed="rId3"/>
            <a:stretch>
              <a:fillRect/>
            </a:stretch>
          </p:blipFill>
          <p:spPr>
            <a:xfrm>
              <a:off x="1578061" y="0"/>
              <a:ext cx="9035878" cy="6858000"/>
            </a:xfrm>
            <a:prstGeom prst="rect">
              <a:avLst/>
            </a:prstGeom>
          </p:spPr>
        </p:pic>
      </p:grpSp>
    </p:spTree>
    <p:extLst>
      <p:ext uri="{BB962C8B-B14F-4D97-AF65-F5344CB8AC3E}">
        <p14:creationId xmlns:p14="http://schemas.microsoft.com/office/powerpoint/2010/main" val="1398481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38CA-CCB7-BAC6-B683-B5F43B3FA565}"/>
              </a:ext>
            </a:extLst>
          </p:cNvPr>
          <p:cNvSpPr>
            <a:spLocks noGrp="1"/>
          </p:cNvSpPr>
          <p:nvPr>
            <p:ph type="title"/>
          </p:nvPr>
        </p:nvSpPr>
        <p:spPr>
          <a:xfrm>
            <a:off x="838200" y="365125"/>
            <a:ext cx="4376057" cy="3684361"/>
          </a:xfrm>
        </p:spPr>
        <p:txBody>
          <a:bodyPr/>
          <a:lstStyle/>
          <a:p>
            <a:r>
              <a:rPr lang="en-US" dirty="0"/>
              <a:t>Mission-Critical Baseline Architecture</a:t>
            </a:r>
          </a:p>
        </p:txBody>
      </p:sp>
      <p:grpSp>
        <p:nvGrpSpPr>
          <p:cNvPr id="6" name="Group 5">
            <a:extLst>
              <a:ext uri="{FF2B5EF4-FFF2-40B4-BE49-F238E27FC236}">
                <a16:creationId xmlns:a16="http://schemas.microsoft.com/office/drawing/2014/main" id="{1456A268-C513-3B71-D85B-F0AECE996256}"/>
              </a:ext>
            </a:extLst>
          </p:cNvPr>
          <p:cNvGrpSpPr/>
          <p:nvPr/>
        </p:nvGrpSpPr>
        <p:grpSpPr>
          <a:xfrm>
            <a:off x="5214257" y="0"/>
            <a:ext cx="6329927" cy="6858001"/>
            <a:chOff x="2931036" y="0"/>
            <a:chExt cx="6329927" cy="6858001"/>
          </a:xfrm>
        </p:grpSpPr>
        <p:sp>
          <p:nvSpPr>
            <p:cNvPr id="5" name="Rectangle 4">
              <a:extLst>
                <a:ext uri="{FF2B5EF4-FFF2-40B4-BE49-F238E27FC236}">
                  <a16:creationId xmlns:a16="http://schemas.microsoft.com/office/drawing/2014/main" id="{97306F98-9558-443E-F20D-1A437F3F05C3}"/>
                </a:ext>
              </a:extLst>
            </p:cNvPr>
            <p:cNvSpPr/>
            <p:nvPr/>
          </p:nvSpPr>
          <p:spPr>
            <a:xfrm>
              <a:off x="2931036" y="1"/>
              <a:ext cx="632992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C47EEA-0233-7635-1220-85A8A7B5B2AE}"/>
                </a:ext>
              </a:extLst>
            </p:cNvPr>
            <p:cNvPicPr>
              <a:picLocks noChangeAspect="1"/>
            </p:cNvPicPr>
            <p:nvPr/>
          </p:nvPicPr>
          <p:blipFill>
            <a:blip r:embed="rId3"/>
            <a:stretch>
              <a:fillRect/>
            </a:stretch>
          </p:blipFill>
          <p:spPr>
            <a:xfrm>
              <a:off x="2931036" y="0"/>
              <a:ext cx="6329927" cy="6858000"/>
            </a:xfrm>
            <a:prstGeom prst="rect">
              <a:avLst/>
            </a:prstGeom>
          </p:spPr>
        </p:pic>
      </p:grpSp>
    </p:spTree>
    <p:extLst>
      <p:ext uri="{BB962C8B-B14F-4D97-AF65-F5344CB8AC3E}">
        <p14:creationId xmlns:p14="http://schemas.microsoft.com/office/powerpoint/2010/main" val="4079619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6BA5-A897-522C-6BF2-2FCD3DD832E9}"/>
              </a:ext>
            </a:extLst>
          </p:cNvPr>
          <p:cNvSpPr>
            <a:spLocks noGrp="1"/>
          </p:cNvSpPr>
          <p:nvPr>
            <p:ph type="title"/>
          </p:nvPr>
        </p:nvSpPr>
        <p:spPr>
          <a:xfrm>
            <a:off x="143293" y="365125"/>
            <a:ext cx="1661957" cy="3390446"/>
          </a:xfrm>
        </p:spPr>
        <p:txBody>
          <a:bodyPr>
            <a:noAutofit/>
          </a:bodyPr>
          <a:lstStyle/>
          <a:p>
            <a:r>
              <a:rPr lang="en-US" sz="2400" dirty="0"/>
              <a:t>Sports Analytics</a:t>
            </a:r>
          </a:p>
        </p:txBody>
      </p:sp>
      <p:grpSp>
        <p:nvGrpSpPr>
          <p:cNvPr id="6" name="Group 5">
            <a:extLst>
              <a:ext uri="{FF2B5EF4-FFF2-40B4-BE49-F238E27FC236}">
                <a16:creationId xmlns:a16="http://schemas.microsoft.com/office/drawing/2014/main" id="{CAEED9D1-5840-5FBF-C3F5-CDDE1AAC722F}"/>
              </a:ext>
            </a:extLst>
          </p:cNvPr>
          <p:cNvGrpSpPr/>
          <p:nvPr/>
        </p:nvGrpSpPr>
        <p:grpSpPr>
          <a:xfrm>
            <a:off x="1819695" y="0"/>
            <a:ext cx="10372305" cy="6858000"/>
            <a:chOff x="981494" y="0"/>
            <a:chExt cx="10372305" cy="6858000"/>
          </a:xfrm>
        </p:grpSpPr>
        <p:sp>
          <p:nvSpPr>
            <p:cNvPr id="5" name="Rectangle 4">
              <a:extLst>
                <a:ext uri="{FF2B5EF4-FFF2-40B4-BE49-F238E27FC236}">
                  <a16:creationId xmlns:a16="http://schemas.microsoft.com/office/drawing/2014/main" id="{43576FC3-8112-D148-CAB5-5816EACB4DC1}"/>
                </a:ext>
              </a:extLst>
            </p:cNvPr>
            <p:cNvSpPr/>
            <p:nvPr/>
          </p:nvSpPr>
          <p:spPr>
            <a:xfrm>
              <a:off x="1110342" y="0"/>
              <a:ext cx="1024345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76B0BE-C3EC-A036-543C-6146814F0E2D}"/>
                </a:ext>
              </a:extLst>
            </p:cNvPr>
            <p:cNvPicPr>
              <a:picLocks noChangeAspect="1"/>
            </p:cNvPicPr>
            <p:nvPr/>
          </p:nvPicPr>
          <p:blipFill>
            <a:blip r:embed="rId3"/>
            <a:stretch>
              <a:fillRect/>
            </a:stretch>
          </p:blipFill>
          <p:spPr>
            <a:xfrm>
              <a:off x="981494" y="0"/>
              <a:ext cx="10229012" cy="6858000"/>
            </a:xfrm>
            <a:prstGeom prst="rect">
              <a:avLst/>
            </a:prstGeom>
          </p:spPr>
        </p:pic>
      </p:grpSp>
    </p:spTree>
    <p:extLst>
      <p:ext uri="{BB962C8B-B14F-4D97-AF65-F5344CB8AC3E}">
        <p14:creationId xmlns:p14="http://schemas.microsoft.com/office/powerpoint/2010/main" val="4273866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F154-14CC-583B-4951-9A8D68F7B513}"/>
              </a:ext>
            </a:extLst>
          </p:cNvPr>
          <p:cNvSpPr>
            <a:spLocks noGrp="1"/>
          </p:cNvSpPr>
          <p:nvPr>
            <p:ph type="title"/>
          </p:nvPr>
        </p:nvSpPr>
        <p:spPr/>
        <p:txBody>
          <a:bodyPr/>
          <a:lstStyle/>
          <a:p>
            <a:r>
              <a:rPr lang="en-US" dirty="0"/>
              <a:t>Serverless Apps using Cosmos DB</a:t>
            </a:r>
          </a:p>
        </p:txBody>
      </p:sp>
      <p:grpSp>
        <p:nvGrpSpPr>
          <p:cNvPr id="6" name="Group 5">
            <a:extLst>
              <a:ext uri="{FF2B5EF4-FFF2-40B4-BE49-F238E27FC236}">
                <a16:creationId xmlns:a16="http://schemas.microsoft.com/office/drawing/2014/main" id="{6AE5536F-D0CC-33D8-ABE4-C36AB564325D}"/>
              </a:ext>
            </a:extLst>
          </p:cNvPr>
          <p:cNvGrpSpPr/>
          <p:nvPr/>
        </p:nvGrpSpPr>
        <p:grpSpPr>
          <a:xfrm>
            <a:off x="1452562" y="1451656"/>
            <a:ext cx="9286875" cy="5041219"/>
            <a:chOff x="1452562" y="869043"/>
            <a:chExt cx="9286875" cy="5041219"/>
          </a:xfrm>
        </p:grpSpPr>
        <p:sp>
          <p:nvSpPr>
            <p:cNvPr id="5" name="Rectangle 4">
              <a:extLst>
                <a:ext uri="{FF2B5EF4-FFF2-40B4-BE49-F238E27FC236}">
                  <a16:creationId xmlns:a16="http://schemas.microsoft.com/office/drawing/2014/main" id="{18E3D55D-1847-22F1-926F-43EB0121C644}"/>
                </a:ext>
              </a:extLst>
            </p:cNvPr>
            <p:cNvSpPr/>
            <p:nvPr/>
          </p:nvSpPr>
          <p:spPr>
            <a:xfrm>
              <a:off x="1452562" y="869043"/>
              <a:ext cx="9286875" cy="50412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8D8043-3A0F-AFF0-28B0-C07BB8F52710}"/>
                </a:ext>
              </a:extLst>
            </p:cNvPr>
            <p:cNvPicPr>
              <a:picLocks noChangeAspect="1"/>
            </p:cNvPicPr>
            <p:nvPr/>
          </p:nvPicPr>
          <p:blipFill>
            <a:blip r:embed="rId3"/>
            <a:stretch>
              <a:fillRect/>
            </a:stretch>
          </p:blipFill>
          <p:spPr>
            <a:xfrm>
              <a:off x="1452562" y="947737"/>
              <a:ext cx="9286875" cy="4962525"/>
            </a:xfrm>
            <a:prstGeom prst="rect">
              <a:avLst/>
            </a:prstGeom>
          </p:spPr>
        </p:pic>
      </p:grpSp>
    </p:spTree>
    <p:extLst>
      <p:ext uri="{BB962C8B-B14F-4D97-AF65-F5344CB8AC3E}">
        <p14:creationId xmlns:p14="http://schemas.microsoft.com/office/powerpoint/2010/main" val="2409583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2"/>
            <a:r>
              <a:rPr lang="en-US" dirty="0"/>
              <a:t>Scalability and Flexibility</a:t>
            </a:r>
          </a:p>
          <a:p>
            <a:pPr lvl="2"/>
            <a:r>
              <a:rPr lang="en-US" dirty="0"/>
              <a:t>Cost Efficiency</a:t>
            </a:r>
          </a:p>
          <a:p>
            <a:pPr lvl="2"/>
            <a:r>
              <a:rPr lang="en-US" dirty="0"/>
              <a:t>Global Accessibility</a:t>
            </a:r>
          </a:p>
          <a:p>
            <a:pPr lvl="2"/>
            <a:r>
              <a:rPr lang="en-US" dirty="0"/>
              <a:t>Innovation Acceleration</a:t>
            </a:r>
          </a:p>
          <a:p>
            <a:pPr lvl="2"/>
            <a:r>
              <a:rPr lang="en-US" dirty="0"/>
              <a:t>Faster Time-to-Market</a:t>
            </a:r>
          </a:p>
          <a:p>
            <a:pPr lvl="2"/>
            <a:r>
              <a:rPr lang="en-US" dirty="0"/>
              <a:t>Disaster Recovery and Business Continuity</a:t>
            </a:r>
          </a:p>
          <a:p>
            <a:pPr lvl="2"/>
            <a:r>
              <a:rPr lang="en-US" dirty="0"/>
              <a:t>Security and Compliance</a:t>
            </a:r>
          </a:p>
          <a:p>
            <a:pPr lvl="2"/>
            <a:r>
              <a:rPr lang="en-US" dirty="0"/>
              <a:t>Environmental Impact</a:t>
            </a:r>
          </a:p>
          <a:p>
            <a:pPr lvl="2"/>
            <a:r>
              <a:rPr lang="en-US" dirty="0"/>
              <a:t>Collaboration and Mobility</a:t>
            </a:r>
          </a:p>
          <a:p>
            <a:pPr lvl="2"/>
            <a:r>
              <a:rPr lang="en-US" dirty="0"/>
              <a:t>Focus on Core Competencies</a:t>
            </a:r>
          </a:p>
          <a:p>
            <a:pPr lvl="2"/>
            <a:r>
              <a:rPr lang="en-US" dirty="0"/>
              <a:t>Support for Modern Workloads</a:t>
            </a:r>
          </a:p>
        </p:txBody>
      </p:sp>
    </p:spTree>
    <p:extLst>
      <p:ext uri="{BB962C8B-B14F-4D97-AF65-F5344CB8AC3E}">
        <p14:creationId xmlns:p14="http://schemas.microsoft.com/office/powerpoint/2010/main" val="34486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par>
                          <p:cTn id="55" fill="hold">
                            <p:stCondLst>
                              <p:cond delay="4500"/>
                            </p:stCondLst>
                            <p:childTnLst>
                              <p:par>
                                <p:cTn id="56" presetID="10" presetClass="entr" presetSubtype="0" fill="hold" nodeType="after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Effect transition="in" filter="fade">
                                      <p:cBhvr>
                                        <p:cTn id="58" dur="500"/>
                                        <p:tgtEl>
                                          <p:spTgt spid="3">
                                            <p:txEl>
                                              <p:pRg st="12" end="12"/>
                                            </p:txEl>
                                          </p:spTgt>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2"/>
            <a:r>
              <a:rPr lang="en-US" dirty="0"/>
              <a:t>Scalability and Flexibility</a:t>
            </a:r>
          </a:p>
          <a:p>
            <a:pPr lvl="2"/>
            <a:r>
              <a:rPr lang="en-US" dirty="0"/>
              <a:t>Cost Efficiency</a:t>
            </a:r>
          </a:p>
          <a:p>
            <a:pPr lvl="2"/>
            <a:r>
              <a:rPr lang="en-US" dirty="0"/>
              <a:t>Global Accessibility</a:t>
            </a:r>
          </a:p>
          <a:p>
            <a:pPr lvl="2"/>
            <a:r>
              <a:rPr lang="en-US" dirty="0"/>
              <a:t>Innovation Acceleration</a:t>
            </a:r>
          </a:p>
          <a:p>
            <a:pPr lvl="2"/>
            <a:r>
              <a:rPr lang="en-US" dirty="0"/>
              <a:t>Faster Time-to-Market</a:t>
            </a:r>
          </a:p>
          <a:p>
            <a:pPr lvl="2"/>
            <a:r>
              <a:rPr lang="en-US" dirty="0"/>
              <a:t>Disaster Recovery and Business Continuity</a:t>
            </a:r>
          </a:p>
          <a:p>
            <a:pPr lvl="2"/>
            <a:r>
              <a:rPr lang="en-US" dirty="0"/>
              <a:t>Security and Compliance</a:t>
            </a:r>
          </a:p>
          <a:p>
            <a:pPr lvl="2"/>
            <a:r>
              <a:rPr lang="en-US" dirty="0"/>
              <a:t>Environmental Impact</a:t>
            </a:r>
          </a:p>
          <a:p>
            <a:pPr lvl="2"/>
            <a:r>
              <a:rPr lang="en-US" dirty="0"/>
              <a:t>Collaboration and Mobility</a:t>
            </a:r>
          </a:p>
          <a:p>
            <a:pPr lvl="2"/>
            <a:r>
              <a:rPr lang="en-US" dirty="0"/>
              <a:t>Focus on Core Competencies</a:t>
            </a:r>
          </a:p>
          <a:p>
            <a:pPr lvl="2"/>
            <a:r>
              <a:rPr lang="en-US" dirty="0"/>
              <a:t>Support for Modern Workloads</a:t>
            </a:r>
          </a:p>
        </p:txBody>
      </p:sp>
    </p:spTree>
    <p:extLst>
      <p:ext uri="{BB962C8B-B14F-4D97-AF65-F5344CB8AC3E}">
        <p14:creationId xmlns:p14="http://schemas.microsoft.com/office/powerpoint/2010/main" val="79953908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
                                            <p:txEl>
                                              <p:pRg st="3" end="3"/>
                                            </p:txEl>
                                          </p:spTgt>
                                        </p:tgtEl>
                                      </p:cBhvr>
                                    </p:animEffect>
                                    <p:set>
                                      <p:cBhvr>
                                        <p:cTn id="7" dur="1" fill="hold">
                                          <p:stCondLst>
                                            <p:cond delay="499"/>
                                          </p:stCondLst>
                                        </p:cTn>
                                        <p:tgtEl>
                                          <p:spTgt spid="3">
                                            <p:txEl>
                                              <p:pRg st="3" end="3"/>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4" end="4"/>
                                            </p:txEl>
                                          </p:spTgt>
                                        </p:tgtEl>
                                      </p:cBhvr>
                                    </p:animEffect>
                                    <p:set>
                                      <p:cBhvr>
                                        <p:cTn id="10" dur="1" fill="hold">
                                          <p:stCondLst>
                                            <p:cond delay="499"/>
                                          </p:stCondLst>
                                        </p:cTn>
                                        <p:tgtEl>
                                          <p:spTgt spid="3">
                                            <p:txEl>
                                              <p:pRg st="4" end="4"/>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5" end="5"/>
                                            </p:txEl>
                                          </p:spTgt>
                                        </p:tgtEl>
                                      </p:cBhvr>
                                    </p:animEffect>
                                    <p:set>
                                      <p:cBhvr>
                                        <p:cTn id="13" dur="1" fill="hold">
                                          <p:stCondLst>
                                            <p:cond delay="499"/>
                                          </p:stCondLst>
                                        </p:cTn>
                                        <p:tgtEl>
                                          <p:spTgt spid="3">
                                            <p:txEl>
                                              <p:pRg st="5" end="5"/>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6" end="6"/>
                                            </p:txEl>
                                          </p:spTgt>
                                        </p:tgtEl>
                                      </p:cBhvr>
                                    </p:animEffect>
                                    <p:set>
                                      <p:cBhvr>
                                        <p:cTn id="16" dur="1" fill="hold">
                                          <p:stCondLst>
                                            <p:cond delay="499"/>
                                          </p:stCondLst>
                                        </p:cTn>
                                        <p:tgtEl>
                                          <p:spTgt spid="3">
                                            <p:txEl>
                                              <p:pRg st="6" end="6"/>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xEl>
                                              <p:pRg st="7" end="7"/>
                                            </p:txEl>
                                          </p:spTgt>
                                        </p:tgtEl>
                                      </p:cBhvr>
                                    </p:animEffect>
                                    <p:set>
                                      <p:cBhvr>
                                        <p:cTn id="19" dur="1" fill="hold">
                                          <p:stCondLst>
                                            <p:cond delay="499"/>
                                          </p:stCondLst>
                                        </p:cTn>
                                        <p:tgtEl>
                                          <p:spTgt spid="3">
                                            <p:txEl>
                                              <p:pRg st="7" end="7"/>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xEl>
                                              <p:pRg st="8" end="8"/>
                                            </p:txEl>
                                          </p:spTgt>
                                        </p:tgtEl>
                                      </p:cBhvr>
                                    </p:animEffect>
                                    <p:set>
                                      <p:cBhvr>
                                        <p:cTn id="22" dur="1" fill="hold">
                                          <p:stCondLst>
                                            <p:cond delay="499"/>
                                          </p:stCondLst>
                                        </p:cTn>
                                        <p:tgtEl>
                                          <p:spTgt spid="3">
                                            <p:txEl>
                                              <p:pRg st="8" end="8"/>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9" end="9"/>
                                            </p:txEl>
                                          </p:spTgt>
                                        </p:tgtEl>
                                      </p:cBhvr>
                                    </p:animEffect>
                                    <p:set>
                                      <p:cBhvr>
                                        <p:cTn id="25" dur="1" fill="hold">
                                          <p:stCondLst>
                                            <p:cond delay="499"/>
                                          </p:stCondLst>
                                        </p:cTn>
                                        <p:tgtEl>
                                          <p:spTgt spid="3">
                                            <p:txEl>
                                              <p:pRg st="9" end="9"/>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10" end="10"/>
                                            </p:txEl>
                                          </p:spTgt>
                                        </p:tgtEl>
                                      </p:cBhvr>
                                    </p:animEffect>
                                    <p:set>
                                      <p:cBhvr>
                                        <p:cTn id="28" dur="1" fill="hold">
                                          <p:stCondLst>
                                            <p:cond delay="499"/>
                                          </p:stCondLst>
                                        </p:cTn>
                                        <p:tgtEl>
                                          <p:spTgt spid="3">
                                            <p:txEl>
                                              <p:pRg st="10" end="1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
                                            <p:txEl>
                                              <p:pRg st="11" end="11"/>
                                            </p:txEl>
                                          </p:spTgt>
                                        </p:tgtEl>
                                      </p:cBhvr>
                                    </p:animEffect>
                                    <p:set>
                                      <p:cBhvr>
                                        <p:cTn id="31" dur="1" fill="hold">
                                          <p:stCondLst>
                                            <p:cond delay="499"/>
                                          </p:stCondLst>
                                        </p:cTn>
                                        <p:tgtEl>
                                          <p:spTgt spid="3">
                                            <p:txEl>
                                              <p:pRg st="11" end="11"/>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xEl>
                                              <p:pRg st="12" end="12"/>
                                            </p:txEl>
                                          </p:spTgt>
                                        </p:tgtEl>
                                      </p:cBhvr>
                                    </p:animEffect>
                                    <p:set>
                                      <p:cBhvr>
                                        <p:cTn id="34" dur="1" fill="hold">
                                          <p:stCondLst>
                                            <p:cond delay="499"/>
                                          </p:stCondLst>
                                        </p:cTn>
                                        <p:tgtEl>
                                          <p:spTgt spid="3">
                                            <p:txEl>
                                              <p:pRg st="12" end="12"/>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
                                            <p:txEl>
                                              <p:pRg st="13" end="13"/>
                                            </p:txEl>
                                          </p:spTgt>
                                        </p:tgtEl>
                                      </p:cBhvr>
                                    </p:animEffect>
                                    <p:set>
                                      <p:cBhvr>
                                        <p:cTn id="37" dur="1" fill="hold">
                                          <p:stCondLst>
                                            <p:cond delay="499"/>
                                          </p:stCondLst>
                                        </p:cTn>
                                        <p:tgtEl>
                                          <p:spTgt spid="3">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p:txBody>
      </p:sp>
    </p:spTree>
    <p:extLst>
      <p:ext uri="{BB962C8B-B14F-4D97-AF65-F5344CB8AC3E}">
        <p14:creationId xmlns:p14="http://schemas.microsoft.com/office/powerpoint/2010/main" val="88944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2"/>
            <a:r>
              <a:rPr lang="en-US" dirty="0"/>
              <a:t>Infrastructure as a Service (IaaS)</a:t>
            </a:r>
          </a:p>
          <a:p>
            <a:pPr lvl="2"/>
            <a:r>
              <a:rPr lang="en-US" dirty="0"/>
              <a:t>Platform as a Service (PaaS)</a:t>
            </a:r>
          </a:p>
          <a:p>
            <a:pPr lvl="2"/>
            <a:r>
              <a:rPr lang="en-US" dirty="0"/>
              <a:t>Serverless / Function as a Service (</a:t>
            </a:r>
            <a:r>
              <a:rPr lang="en-US" dirty="0" err="1"/>
              <a:t>FaaS</a:t>
            </a:r>
            <a:r>
              <a:rPr lang="en-US" dirty="0"/>
              <a:t>)</a:t>
            </a:r>
          </a:p>
          <a:p>
            <a:pPr lvl="2"/>
            <a:r>
              <a:rPr lang="en-US" dirty="0"/>
              <a:t>Software as a Service (SaaS)</a:t>
            </a:r>
          </a:p>
        </p:txBody>
      </p:sp>
    </p:spTree>
    <p:extLst>
      <p:ext uri="{BB962C8B-B14F-4D97-AF65-F5344CB8AC3E}">
        <p14:creationId xmlns:p14="http://schemas.microsoft.com/office/powerpoint/2010/main" val="31550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1500"/>
                            </p:stCondLst>
                            <p:childTnLst>
                              <p:par>
                                <p:cTn id="22" presetID="10" presetClass="entr" presetSubtype="0" fill="hold" nodeType="afterEffect">
                                  <p:stCondLst>
                                    <p:cond delay="100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2"/>
            <a:r>
              <a:rPr lang="en-US" dirty="0"/>
              <a:t>Infrastructure as a Service (IaaS)</a:t>
            </a:r>
          </a:p>
          <a:p>
            <a:pPr lvl="2"/>
            <a:r>
              <a:rPr lang="en-US" dirty="0"/>
              <a:t>Platform as a Service (PaaS)</a:t>
            </a:r>
          </a:p>
          <a:p>
            <a:pPr lvl="2"/>
            <a:r>
              <a:rPr lang="en-US" dirty="0"/>
              <a:t>Serverless / Function as a Service (</a:t>
            </a:r>
            <a:r>
              <a:rPr lang="en-US" dirty="0" err="1"/>
              <a:t>FaaS</a:t>
            </a:r>
            <a:r>
              <a:rPr lang="en-US" dirty="0"/>
              <a:t>)</a:t>
            </a:r>
          </a:p>
          <a:p>
            <a:pPr lvl="2"/>
            <a:r>
              <a:rPr lang="en-US" dirty="0"/>
              <a:t>Software as a Service (SaaS)</a:t>
            </a:r>
          </a:p>
        </p:txBody>
      </p:sp>
    </p:spTree>
    <p:extLst>
      <p:ext uri="{BB962C8B-B14F-4D97-AF65-F5344CB8AC3E}">
        <p14:creationId xmlns:p14="http://schemas.microsoft.com/office/powerpoint/2010/main" val="117509110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4" end="4"/>
                                            </p:txEl>
                                          </p:spTgt>
                                        </p:tgtEl>
                                      </p:cBhvr>
                                    </p:animEffect>
                                    <p:set>
                                      <p:cBhvr>
                                        <p:cTn id="7" dur="1" fill="hold">
                                          <p:stCondLst>
                                            <p:cond delay="499"/>
                                          </p:stCondLst>
                                        </p:cTn>
                                        <p:tgtEl>
                                          <p:spTgt spid="3">
                                            <p:txEl>
                                              <p:pRg st="4" end="4"/>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5" end="5"/>
                                            </p:txEl>
                                          </p:spTgt>
                                        </p:tgtEl>
                                      </p:cBhvr>
                                    </p:animEffect>
                                    <p:set>
                                      <p:cBhvr>
                                        <p:cTn id="10" dur="1" fill="hold">
                                          <p:stCondLst>
                                            <p:cond delay="499"/>
                                          </p:stCondLst>
                                        </p:cTn>
                                        <p:tgtEl>
                                          <p:spTgt spid="3">
                                            <p:txEl>
                                              <p:pRg st="5" end="5"/>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6" end="6"/>
                                            </p:txEl>
                                          </p:spTgt>
                                        </p:tgtEl>
                                      </p:cBhvr>
                                    </p:animEffect>
                                    <p:set>
                                      <p:cBhvr>
                                        <p:cTn id="13" dur="1" fill="hold">
                                          <p:stCondLst>
                                            <p:cond delay="499"/>
                                          </p:stCondLst>
                                        </p:cTn>
                                        <p:tgtEl>
                                          <p:spTgt spid="3">
                                            <p:txEl>
                                              <p:pRg st="6" end="6"/>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7" end="7"/>
                                            </p:txEl>
                                          </p:spTgt>
                                        </p:tgtEl>
                                      </p:cBhvr>
                                    </p:animEffect>
                                    <p:set>
                                      <p:cBhvr>
                                        <p:cTn id="16"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2"/>
            <a:r>
              <a:rPr lang="en-US" dirty="0"/>
              <a:t>Public Cloud</a:t>
            </a:r>
          </a:p>
          <a:p>
            <a:pPr lvl="2"/>
            <a:r>
              <a:rPr lang="en-US" dirty="0"/>
              <a:t>Private Cloud</a:t>
            </a:r>
          </a:p>
          <a:p>
            <a:pPr lvl="2"/>
            <a:r>
              <a:rPr lang="en-US" dirty="0"/>
              <a:t>Hybrid Cloud</a:t>
            </a:r>
          </a:p>
        </p:txBody>
      </p:sp>
    </p:spTree>
    <p:extLst>
      <p:ext uri="{BB962C8B-B14F-4D97-AF65-F5344CB8AC3E}">
        <p14:creationId xmlns:p14="http://schemas.microsoft.com/office/powerpoint/2010/main" val="4874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2"/>
            <a:r>
              <a:rPr lang="en-US" dirty="0"/>
              <a:t>Public Cloud</a:t>
            </a:r>
          </a:p>
          <a:p>
            <a:pPr lvl="2"/>
            <a:r>
              <a:rPr lang="en-US" dirty="0"/>
              <a:t>Private Cloud</a:t>
            </a:r>
          </a:p>
          <a:p>
            <a:pPr lvl="2"/>
            <a:r>
              <a:rPr lang="en-US" dirty="0"/>
              <a:t>Hybrid Cloud</a:t>
            </a:r>
          </a:p>
        </p:txBody>
      </p:sp>
    </p:spTree>
    <p:extLst>
      <p:ext uri="{BB962C8B-B14F-4D97-AF65-F5344CB8AC3E}">
        <p14:creationId xmlns:p14="http://schemas.microsoft.com/office/powerpoint/2010/main" val="13406194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
                                            <p:txEl>
                                              <p:pRg st="5" end="5"/>
                                            </p:txEl>
                                          </p:spTgt>
                                        </p:tgtEl>
                                      </p:cBhvr>
                                    </p:animEffect>
                                    <p:set>
                                      <p:cBhvr>
                                        <p:cTn id="7" dur="1" fill="hold">
                                          <p:stCondLst>
                                            <p:cond delay="499"/>
                                          </p:stCondLst>
                                        </p:cTn>
                                        <p:tgtEl>
                                          <p:spTgt spid="3">
                                            <p:txEl>
                                              <p:pRg st="5" end="5"/>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6" end="6"/>
                                            </p:txEl>
                                          </p:spTgt>
                                        </p:tgtEl>
                                      </p:cBhvr>
                                    </p:animEffect>
                                    <p:set>
                                      <p:cBhvr>
                                        <p:cTn id="10" dur="1" fill="hold">
                                          <p:stCondLst>
                                            <p:cond delay="499"/>
                                          </p:stCondLst>
                                        </p:cTn>
                                        <p:tgtEl>
                                          <p:spTgt spid="3">
                                            <p:txEl>
                                              <p:pRg st="6" end="6"/>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7" end="7"/>
                                            </p:txEl>
                                          </p:spTgt>
                                        </p:tgtEl>
                                      </p:cBhvr>
                                    </p:animEffect>
                                    <p:set>
                                      <p:cBhvr>
                                        <p:cTn id="13"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p:txBody>
      </p:sp>
      <p:sp>
        <p:nvSpPr>
          <p:cNvPr id="4" name="Rectangle 3">
            <a:extLst>
              <a:ext uri="{FF2B5EF4-FFF2-40B4-BE49-F238E27FC236}">
                <a16:creationId xmlns:a16="http://schemas.microsoft.com/office/drawing/2014/main" id="{AEFA6414-A629-8452-94BC-C5601F770EA0}"/>
              </a:ext>
            </a:extLst>
          </p:cNvPr>
          <p:cNvSpPr/>
          <p:nvPr/>
        </p:nvSpPr>
        <p:spPr>
          <a:xfrm>
            <a:off x="838200" y="3893906"/>
            <a:ext cx="10515600" cy="25171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757BFC9-0D88-9132-968D-B761E657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563" y="4150311"/>
            <a:ext cx="1376738" cy="823119"/>
          </a:xfrm>
          <a:prstGeom prst="rect">
            <a:avLst/>
          </a:prstGeom>
        </p:spPr>
      </p:pic>
      <p:pic>
        <p:nvPicPr>
          <p:cNvPr id="5" name="Picture 4">
            <a:extLst>
              <a:ext uri="{FF2B5EF4-FFF2-40B4-BE49-F238E27FC236}">
                <a16:creationId xmlns:a16="http://schemas.microsoft.com/office/drawing/2014/main" id="{C58E72DA-F3D6-851F-F84C-FEDDD60344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5799" y="4150310"/>
            <a:ext cx="823119" cy="823119"/>
          </a:xfrm>
          <a:prstGeom prst="rect">
            <a:avLst/>
          </a:prstGeom>
        </p:spPr>
      </p:pic>
      <p:pic>
        <p:nvPicPr>
          <p:cNvPr id="13" name="Picture 12">
            <a:extLst>
              <a:ext uri="{FF2B5EF4-FFF2-40B4-BE49-F238E27FC236}">
                <a16:creationId xmlns:a16="http://schemas.microsoft.com/office/drawing/2014/main" id="{0F02C6DA-DF3F-9692-CD6E-74115351E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1417" y="4174661"/>
            <a:ext cx="1376738" cy="774415"/>
          </a:xfrm>
          <a:prstGeom prst="rect">
            <a:avLst/>
          </a:prstGeom>
        </p:spPr>
      </p:pic>
      <p:pic>
        <p:nvPicPr>
          <p:cNvPr id="18" name="Picture 17">
            <a:extLst>
              <a:ext uri="{FF2B5EF4-FFF2-40B4-BE49-F238E27FC236}">
                <a16:creationId xmlns:a16="http://schemas.microsoft.com/office/drawing/2014/main" id="{69AA9251-4914-8F15-1028-A7FA0BF452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844" y="4295165"/>
            <a:ext cx="1376738" cy="533405"/>
          </a:xfrm>
          <a:prstGeom prst="rect">
            <a:avLst/>
          </a:prstGeom>
        </p:spPr>
      </p:pic>
      <p:pic>
        <p:nvPicPr>
          <p:cNvPr id="19" name="Picture 18">
            <a:extLst>
              <a:ext uri="{FF2B5EF4-FFF2-40B4-BE49-F238E27FC236}">
                <a16:creationId xmlns:a16="http://schemas.microsoft.com/office/drawing/2014/main" id="{377D3783-BEBF-8096-70D5-873A67E38F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6271" y="4174659"/>
            <a:ext cx="1376738" cy="774415"/>
          </a:xfrm>
          <a:prstGeom prst="rect">
            <a:avLst/>
          </a:prstGeom>
        </p:spPr>
      </p:pic>
      <p:pic>
        <p:nvPicPr>
          <p:cNvPr id="20" name="Picture 19">
            <a:extLst>
              <a:ext uri="{FF2B5EF4-FFF2-40B4-BE49-F238E27FC236}">
                <a16:creationId xmlns:a16="http://schemas.microsoft.com/office/drawing/2014/main" id="{31F0CD91-509E-4F9F-3EAB-16C827A6BC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15507" y="4150306"/>
            <a:ext cx="823119" cy="823119"/>
          </a:xfrm>
          <a:prstGeom prst="rect">
            <a:avLst/>
          </a:prstGeom>
        </p:spPr>
      </p:pic>
      <p:pic>
        <p:nvPicPr>
          <p:cNvPr id="22" name="Picture 21">
            <a:extLst>
              <a:ext uri="{FF2B5EF4-FFF2-40B4-BE49-F238E27FC236}">
                <a16:creationId xmlns:a16="http://schemas.microsoft.com/office/drawing/2014/main" id="{50D85F89-CBCC-9539-6A62-79C90FD7C6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119900" y="5305041"/>
            <a:ext cx="1376738" cy="774415"/>
          </a:xfrm>
          <a:prstGeom prst="rect">
            <a:avLst/>
          </a:prstGeom>
        </p:spPr>
      </p:pic>
      <p:pic>
        <p:nvPicPr>
          <p:cNvPr id="23" name="Picture 22">
            <a:extLst>
              <a:ext uri="{FF2B5EF4-FFF2-40B4-BE49-F238E27FC236}">
                <a16:creationId xmlns:a16="http://schemas.microsoft.com/office/drawing/2014/main" id="{F75EA6BF-15DA-76EF-5CF5-D025BBD759F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72327" y="5333120"/>
            <a:ext cx="1376738" cy="718254"/>
          </a:xfrm>
          <a:prstGeom prst="rect">
            <a:avLst/>
          </a:prstGeom>
        </p:spPr>
      </p:pic>
      <p:pic>
        <p:nvPicPr>
          <p:cNvPr id="24" name="Picture 23">
            <a:extLst>
              <a:ext uri="{FF2B5EF4-FFF2-40B4-BE49-F238E27FC236}">
                <a16:creationId xmlns:a16="http://schemas.microsoft.com/office/drawing/2014/main" id="{8BD3A0A8-8537-D26E-9AC6-5230F7A29CF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8458" y="5280687"/>
            <a:ext cx="1049330" cy="823119"/>
          </a:xfrm>
          <a:prstGeom prst="rect">
            <a:avLst/>
          </a:prstGeom>
        </p:spPr>
      </p:pic>
      <p:pic>
        <p:nvPicPr>
          <p:cNvPr id="25" name="Picture 24">
            <a:extLst>
              <a:ext uri="{FF2B5EF4-FFF2-40B4-BE49-F238E27FC236}">
                <a16:creationId xmlns:a16="http://schemas.microsoft.com/office/drawing/2014/main" id="{FAEA0137-1327-BD8B-3C6B-472149925B5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16031" y="5280686"/>
            <a:ext cx="1099037" cy="823119"/>
          </a:xfrm>
          <a:prstGeom prst="rect">
            <a:avLst/>
          </a:prstGeom>
        </p:spPr>
      </p:pic>
      <p:pic>
        <p:nvPicPr>
          <p:cNvPr id="26" name="Picture 25">
            <a:extLst>
              <a:ext uri="{FF2B5EF4-FFF2-40B4-BE49-F238E27FC236}">
                <a16:creationId xmlns:a16="http://schemas.microsoft.com/office/drawing/2014/main" id="{DCC9F59F-E047-0027-25D3-816C47C147A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006417" y="5280685"/>
            <a:ext cx="823119" cy="823119"/>
          </a:xfrm>
          <a:prstGeom prst="rect">
            <a:avLst/>
          </a:prstGeom>
        </p:spPr>
      </p:pic>
    </p:spTree>
    <p:extLst>
      <p:ext uri="{BB962C8B-B14F-4D97-AF65-F5344CB8AC3E}">
        <p14:creationId xmlns:p14="http://schemas.microsoft.com/office/powerpoint/2010/main" val="74048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p:txBody>
      </p:sp>
      <p:grpSp>
        <p:nvGrpSpPr>
          <p:cNvPr id="7" name="Group 6">
            <a:extLst>
              <a:ext uri="{FF2B5EF4-FFF2-40B4-BE49-F238E27FC236}">
                <a16:creationId xmlns:a16="http://schemas.microsoft.com/office/drawing/2014/main" id="{9B04A8DC-8288-87C0-3FD0-197B5B8064B8}"/>
              </a:ext>
            </a:extLst>
          </p:cNvPr>
          <p:cNvGrpSpPr/>
          <p:nvPr/>
        </p:nvGrpSpPr>
        <p:grpSpPr>
          <a:xfrm>
            <a:off x="838200" y="3893906"/>
            <a:ext cx="10515600" cy="2517167"/>
            <a:chOff x="838200" y="3893906"/>
            <a:chExt cx="10515600" cy="2517167"/>
          </a:xfrm>
        </p:grpSpPr>
        <p:sp>
          <p:nvSpPr>
            <p:cNvPr id="4" name="Rectangle 3">
              <a:extLst>
                <a:ext uri="{FF2B5EF4-FFF2-40B4-BE49-F238E27FC236}">
                  <a16:creationId xmlns:a16="http://schemas.microsoft.com/office/drawing/2014/main" id="{AEFA6414-A629-8452-94BC-C5601F770EA0}"/>
                </a:ext>
              </a:extLst>
            </p:cNvPr>
            <p:cNvSpPr/>
            <p:nvPr/>
          </p:nvSpPr>
          <p:spPr>
            <a:xfrm>
              <a:off x="838200" y="3893906"/>
              <a:ext cx="10515600" cy="25171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757BFC9-0D88-9132-968D-B761E657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563" y="4150311"/>
              <a:ext cx="1376738" cy="823119"/>
            </a:xfrm>
            <a:prstGeom prst="rect">
              <a:avLst/>
            </a:prstGeom>
          </p:spPr>
        </p:pic>
        <p:pic>
          <p:nvPicPr>
            <p:cNvPr id="5" name="Picture 4">
              <a:extLst>
                <a:ext uri="{FF2B5EF4-FFF2-40B4-BE49-F238E27FC236}">
                  <a16:creationId xmlns:a16="http://schemas.microsoft.com/office/drawing/2014/main" id="{C58E72DA-F3D6-851F-F84C-FEDDD60344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5799" y="4150310"/>
              <a:ext cx="823119" cy="823119"/>
            </a:xfrm>
            <a:prstGeom prst="rect">
              <a:avLst/>
            </a:prstGeom>
          </p:spPr>
        </p:pic>
        <p:pic>
          <p:nvPicPr>
            <p:cNvPr id="13" name="Picture 12">
              <a:extLst>
                <a:ext uri="{FF2B5EF4-FFF2-40B4-BE49-F238E27FC236}">
                  <a16:creationId xmlns:a16="http://schemas.microsoft.com/office/drawing/2014/main" id="{0F02C6DA-DF3F-9692-CD6E-74115351E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1417" y="4174661"/>
              <a:ext cx="1376738" cy="774415"/>
            </a:xfrm>
            <a:prstGeom prst="rect">
              <a:avLst/>
            </a:prstGeom>
          </p:spPr>
        </p:pic>
        <p:pic>
          <p:nvPicPr>
            <p:cNvPr id="18" name="Picture 17">
              <a:extLst>
                <a:ext uri="{FF2B5EF4-FFF2-40B4-BE49-F238E27FC236}">
                  <a16:creationId xmlns:a16="http://schemas.microsoft.com/office/drawing/2014/main" id="{69AA9251-4914-8F15-1028-A7FA0BF452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844" y="4295165"/>
              <a:ext cx="1376738" cy="533405"/>
            </a:xfrm>
            <a:prstGeom prst="rect">
              <a:avLst/>
            </a:prstGeom>
          </p:spPr>
        </p:pic>
        <p:pic>
          <p:nvPicPr>
            <p:cNvPr id="19" name="Picture 18">
              <a:extLst>
                <a:ext uri="{FF2B5EF4-FFF2-40B4-BE49-F238E27FC236}">
                  <a16:creationId xmlns:a16="http://schemas.microsoft.com/office/drawing/2014/main" id="{377D3783-BEBF-8096-70D5-873A67E38F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6271" y="4174659"/>
              <a:ext cx="1376738" cy="774415"/>
            </a:xfrm>
            <a:prstGeom prst="rect">
              <a:avLst/>
            </a:prstGeom>
          </p:spPr>
        </p:pic>
        <p:pic>
          <p:nvPicPr>
            <p:cNvPr id="20" name="Picture 19">
              <a:extLst>
                <a:ext uri="{FF2B5EF4-FFF2-40B4-BE49-F238E27FC236}">
                  <a16:creationId xmlns:a16="http://schemas.microsoft.com/office/drawing/2014/main" id="{31F0CD91-509E-4F9F-3EAB-16C827A6BC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15507" y="4150306"/>
              <a:ext cx="823119" cy="823119"/>
            </a:xfrm>
            <a:prstGeom prst="rect">
              <a:avLst/>
            </a:prstGeom>
          </p:spPr>
        </p:pic>
        <p:pic>
          <p:nvPicPr>
            <p:cNvPr id="22" name="Picture 21">
              <a:extLst>
                <a:ext uri="{FF2B5EF4-FFF2-40B4-BE49-F238E27FC236}">
                  <a16:creationId xmlns:a16="http://schemas.microsoft.com/office/drawing/2014/main" id="{50D85F89-CBCC-9539-6A62-79C90FD7C6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119900" y="5305041"/>
              <a:ext cx="1376738" cy="774415"/>
            </a:xfrm>
            <a:prstGeom prst="rect">
              <a:avLst/>
            </a:prstGeom>
          </p:spPr>
        </p:pic>
        <p:pic>
          <p:nvPicPr>
            <p:cNvPr id="23" name="Picture 22">
              <a:extLst>
                <a:ext uri="{FF2B5EF4-FFF2-40B4-BE49-F238E27FC236}">
                  <a16:creationId xmlns:a16="http://schemas.microsoft.com/office/drawing/2014/main" id="{F75EA6BF-15DA-76EF-5CF5-D025BBD759F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72327" y="5333120"/>
              <a:ext cx="1376738" cy="718254"/>
            </a:xfrm>
            <a:prstGeom prst="rect">
              <a:avLst/>
            </a:prstGeom>
          </p:spPr>
        </p:pic>
        <p:pic>
          <p:nvPicPr>
            <p:cNvPr id="24" name="Picture 23">
              <a:extLst>
                <a:ext uri="{FF2B5EF4-FFF2-40B4-BE49-F238E27FC236}">
                  <a16:creationId xmlns:a16="http://schemas.microsoft.com/office/drawing/2014/main" id="{8BD3A0A8-8537-D26E-9AC6-5230F7A29CF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8458" y="5280687"/>
              <a:ext cx="1049330" cy="823119"/>
            </a:xfrm>
            <a:prstGeom prst="rect">
              <a:avLst/>
            </a:prstGeom>
          </p:spPr>
        </p:pic>
        <p:pic>
          <p:nvPicPr>
            <p:cNvPr id="25" name="Picture 24">
              <a:extLst>
                <a:ext uri="{FF2B5EF4-FFF2-40B4-BE49-F238E27FC236}">
                  <a16:creationId xmlns:a16="http://schemas.microsoft.com/office/drawing/2014/main" id="{FAEA0137-1327-BD8B-3C6B-472149925B5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16031" y="5280686"/>
              <a:ext cx="1099037" cy="823119"/>
            </a:xfrm>
            <a:prstGeom prst="rect">
              <a:avLst/>
            </a:prstGeom>
          </p:spPr>
        </p:pic>
        <p:pic>
          <p:nvPicPr>
            <p:cNvPr id="26" name="Picture 25">
              <a:extLst>
                <a:ext uri="{FF2B5EF4-FFF2-40B4-BE49-F238E27FC236}">
                  <a16:creationId xmlns:a16="http://schemas.microsoft.com/office/drawing/2014/main" id="{DCC9F59F-E047-0027-25D3-816C47C147A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006417" y="5280685"/>
              <a:ext cx="823119" cy="823119"/>
            </a:xfrm>
            <a:prstGeom prst="rect">
              <a:avLst/>
            </a:prstGeom>
          </p:spPr>
        </p:pic>
      </p:grpSp>
    </p:spTree>
    <p:extLst>
      <p:ext uri="{BB962C8B-B14F-4D97-AF65-F5344CB8AC3E}">
        <p14:creationId xmlns:p14="http://schemas.microsoft.com/office/powerpoint/2010/main" val="3060977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Services</a:t>
            </a:r>
          </a:p>
        </p:txBody>
      </p:sp>
      <p:sp>
        <p:nvSpPr>
          <p:cNvPr id="7" name="TextBox 6">
            <a:extLst>
              <a:ext uri="{FF2B5EF4-FFF2-40B4-BE49-F238E27FC236}">
                <a16:creationId xmlns:a16="http://schemas.microsoft.com/office/drawing/2014/main" id="{C720A872-32D7-DE68-3B65-C261C79F7BC8}"/>
              </a:ext>
            </a:extLst>
          </p:cNvPr>
          <p:cNvSpPr txBox="1"/>
          <p:nvPr/>
        </p:nvSpPr>
        <p:spPr>
          <a:xfrm>
            <a:off x="7274102" y="1027906"/>
            <a:ext cx="4006923" cy="5262979"/>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sz="2400" dirty="0">
                <a:solidFill>
                  <a:srgbClr val="FFD21D"/>
                </a:solidFill>
              </a:rPr>
              <a:t>Compute</a:t>
            </a:r>
          </a:p>
          <a:p>
            <a:pPr marL="285750" indent="-285750">
              <a:buFont typeface="Arial" panose="020B0604020202020204" pitchFamily="34" charset="0"/>
              <a:buChar char="•"/>
            </a:pPr>
            <a:r>
              <a:rPr lang="en-US" sz="2400" dirty="0">
                <a:solidFill>
                  <a:srgbClr val="FFD21D"/>
                </a:solidFill>
              </a:rPr>
              <a:t>Networking</a:t>
            </a:r>
          </a:p>
          <a:p>
            <a:pPr marL="285750" indent="-285750">
              <a:buFont typeface="Arial" panose="020B0604020202020204" pitchFamily="34" charset="0"/>
              <a:buChar char="•"/>
            </a:pPr>
            <a:r>
              <a:rPr lang="en-US" sz="2400" dirty="0">
                <a:solidFill>
                  <a:srgbClr val="FFD21D"/>
                </a:solidFill>
              </a:rPr>
              <a:t>Identity and Security</a:t>
            </a:r>
          </a:p>
          <a:p>
            <a:pPr marL="285750" indent="-285750">
              <a:buFont typeface="Arial" panose="020B0604020202020204" pitchFamily="34" charset="0"/>
              <a:buChar char="•"/>
            </a:pPr>
            <a:r>
              <a:rPr lang="en-US" sz="2400" dirty="0">
                <a:solidFill>
                  <a:srgbClr val="FFD21D"/>
                </a:solidFill>
              </a:rPr>
              <a:t>Storage</a:t>
            </a:r>
          </a:p>
          <a:p>
            <a:pPr marL="285750" indent="-285750">
              <a:buFont typeface="Arial" panose="020B0604020202020204" pitchFamily="34" charset="0"/>
              <a:buChar char="•"/>
            </a:pPr>
            <a:r>
              <a:rPr lang="en-US" sz="2400" dirty="0">
                <a:solidFill>
                  <a:srgbClr val="FFD21D"/>
                </a:solidFill>
              </a:rPr>
              <a:t>Databases</a:t>
            </a:r>
          </a:p>
          <a:p>
            <a:pPr marL="285750" indent="-285750">
              <a:buFont typeface="Arial" panose="020B0604020202020204" pitchFamily="34" charset="0"/>
              <a:buChar char="•"/>
            </a:pPr>
            <a:r>
              <a:rPr lang="en-US" sz="2400" dirty="0">
                <a:solidFill>
                  <a:srgbClr val="FFD21D"/>
                </a:solidFill>
              </a:rPr>
              <a:t>Analytics</a:t>
            </a:r>
          </a:p>
          <a:p>
            <a:pPr marL="285750" indent="-285750">
              <a:buFont typeface="Arial" panose="020B0604020202020204" pitchFamily="34" charset="0"/>
              <a:buChar char="•"/>
            </a:pPr>
            <a:r>
              <a:rPr lang="en-US" sz="2400" dirty="0">
                <a:solidFill>
                  <a:srgbClr val="FFD21D"/>
                </a:solidFill>
              </a:rPr>
              <a:t>Development</a:t>
            </a:r>
          </a:p>
          <a:p>
            <a:pPr marL="285750" indent="-285750">
              <a:buFont typeface="Arial" panose="020B0604020202020204" pitchFamily="34" charset="0"/>
              <a:buChar char="•"/>
            </a:pPr>
            <a:r>
              <a:rPr lang="en-US" sz="2400" dirty="0">
                <a:solidFill>
                  <a:srgbClr val="FFD21D"/>
                </a:solidFill>
              </a:rPr>
              <a:t>Integration</a:t>
            </a:r>
          </a:p>
          <a:p>
            <a:pPr marL="285750" indent="-285750">
              <a:buFont typeface="Arial" panose="020B0604020202020204" pitchFamily="34" charset="0"/>
              <a:buChar char="•"/>
            </a:pPr>
            <a:r>
              <a:rPr lang="en-US" sz="2400" dirty="0">
                <a:solidFill>
                  <a:srgbClr val="FFD21D"/>
                </a:solidFill>
              </a:rPr>
              <a:t>Media</a:t>
            </a:r>
          </a:p>
          <a:p>
            <a:pPr marL="285750" indent="-285750">
              <a:buFont typeface="Arial" panose="020B0604020202020204" pitchFamily="34" charset="0"/>
              <a:buChar char="•"/>
            </a:pPr>
            <a:r>
              <a:rPr lang="en-US" sz="2400" dirty="0">
                <a:solidFill>
                  <a:srgbClr val="FFD21D"/>
                </a:solidFill>
              </a:rPr>
              <a:t>Communications</a:t>
            </a:r>
          </a:p>
          <a:p>
            <a:pPr marL="285750" indent="-285750">
              <a:buFont typeface="Arial" panose="020B0604020202020204" pitchFamily="34" charset="0"/>
              <a:buChar char="•"/>
            </a:pPr>
            <a:r>
              <a:rPr lang="en-US" sz="2400" dirty="0">
                <a:solidFill>
                  <a:srgbClr val="FFD21D"/>
                </a:solidFill>
              </a:rPr>
              <a:t>IoT</a:t>
            </a:r>
          </a:p>
          <a:p>
            <a:pPr marL="285750" indent="-285750">
              <a:buFont typeface="Arial" panose="020B0604020202020204" pitchFamily="34" charset="0"/>
              <a:buChar char="•"/>
            </a:pPr>
            <a:r>
              <a:rPr lang="en-US" sz="2400" dirty="0">
                <a:solidFill>
                  <a:srgbClr val="FFD21D"/>
                </a:solidFill>
              </a:rPr>
              <a:t>AI and Machine Learning</a:t>
            </a:r>
          </a:p>
          <a:p>
            <a:pPr marL="285750" indent="-285750">
              <a:buFont typeface="Arial" panose="020B0604020202020204" pitchFamily="34" charset="0"/>
              <a:buChar char="•"/>
            </a:pPr>
            <a:r>
              <a:rPr lang="en-US" sz="2400" dirty="0">
                <a:solidFill>
                  <a:srgbClr val="FFD21D"/>
                </a:solidFill>
              </a:rPr>
              <a:t>Mixed Reality</a:t>
            </a:r>
          </a:p>
          <a:p>
            <a:pPr marL="285750" indent="-285750">
              <a:buFont typeface="Arial" panose="020B0604020202020204" pitchFamily="34" charset="0"/>
              <a:buChar char="•"/>
            </a:pPr>
            <a:r>
              <a:rPr lang="en-US" sz="2400" dirty="0">
                <a:solidFill>
                  <a:srgbClr val="FFD21D"/>
                </a:solidFill>
              </a:rPr>
              <a:t>Migration</a:t>
            </a:r>
          </a:p>
        </p:txBody>
      </p:sp>
    </p:spTree>
    <p:extLst>
      <p:ext uri="{BB962C8B-B14F-4D97-AF65-F5344CB8AC3E}">
        <p14:creationId xmlns:p14="http://schemas.microsoft.com/office/powerpoint/2010/main" val="32135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 calcmode="lin" valueType="num">
                                      <p:cBhvr>
                                        <p:cTn id="29" dur="1000" fill="hold"/>
                                        <p:tgtEl>
                                          <p:spTgt spid="7"/>
                                        </p:tgtEl>
                                        <p:attrNameLst>
                                          <p:attrName>style.rotation</p:attrName>
                                        </p:attrNameLst>
                                      </p:cBhvr>
                                      <p:tavLst>
                                        <p:tav tm="0">
                                          <p:val>
                                            <p:fltVal val="90"/>
                                          </p:val>
                                        </p:tav>
                                        <p:tav tm="100000">
                                          <p:val>
                                            <p:fltVal val="0"/>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Services</a:t>
            </a:r>
          </a:p>
        </p:txBody>
      </p:sp>
      <p:sp>
        <p:nvSpPr>
          <p:cNvPr id="7" name="TextBox 6">
            <a:extLst>
              <a:ext uri="{FF2B5EF4-FFF2-40B4-BE49-F238E27FC236}">
                <a16:creationId xmlns:a16="http://schemas.microsoft.com/office/drawing/2014/main" id="{C720A872-32D7-DE68-3B65-C261C79F7BC8}"/>
              </a:ext>
            </a:extLst>
          </p:cNvPr>
          <p:cNvSpPr txBox="1"/>
          <p:nvPr/>
        </p:nvSpPr>
        <p:spPr>
          <a:xfrm>
            <a:off x="7274102" y="1027906"/>
            <a:ext cx="4006923" cy="5262979"/>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sz="2400" dirty="0">
                <a:solidFill>
                  <a:srgbClr val="FFD21D"/>
                </a:solidFill>
              </a:rPr>
              <a:t>Compute</a:t>
            </a:r>
          </a:p>
          <a:p>
            <a:pPr marL="285750" indent="-285750">
              <a:buFont typeface="Arial" panose="020B0604020202020204" pitchFamily="34" charset="0"/>
              <a:buChar char="•"/>
            </a:pPr>
            <a:r>
              <a:rPr lang="en-US" sz="2400" dirty="0">
                <a:solidFill>
                  <a:srgbClr val="FFD21D"/>
                </a:solidFill>
              </a:rPr>
              <a:t>Networking</a:t>
            </a:r>
          </a:p>
          <a:p>
            <a:pPr marL="285750" indent="-285750">
              <a:buFont typeface="Arial" panose="020B0604020202020204" pitchFamily="34" charset="0"/>
              <a:buChar char="•"/>
            </a:pPr>
            <a:r>
              <a:rPr lang="en-US" sz="2400" dirty="0">
                <a:solidFill>
                  <a:srgbClr val="FFD21D"/>
                </a:solidFill>
              </a:rPr>
              <a:t>Identity and Security</a:t>
            </a:r>
          </a:p>
          <a:p>
            <a:pPr marL="285750" indent="-285750">
              <a:buFont typeface="Arial" panose="020B0604020202020204" pitchFamily="34" charset="0"/>
              <a:buChar char="•"/>
            </a:pPr>
            <a:r>
              <a:rPr lang="en-US" sz="2400" dirty="0">
                <a:solidFill>
                  <a:srgbClr val="FFD21D"/>
                </a:solidFill>
              </a:rPr>
              <a:t>Storage</a:t>
            </a:r>
          </a:p>
          <a:p>
            <a:pPr marL="285750" indent="-285750">
              <a:buFont typeface="Arial" panose="020B0604020202020204" pitchFamily="34" charset="0"/>
              <a:buChar char="•"/>
            </a:pPr>
            <a:r>
              <a:rPr lang="en-US" sz="2400" dirty="0">
                <a:solidFill>
                  <a:srgbClr val="FFD21D"/>
                </a:solidFill>
              </a:rPr>
              <a:t>Databases</a:t>
            </a:r>
          </a:p>
          <a:p>
            <a:pPr marL="285750" indent="-285750">
              <a:buFont typeface="Arial" panose="020B0604020202020204" pitchFamily="34" charset="0"/>
              <a:buChar char="•"/>
            </a:pPr>
            <a:r>
              <a:rPr lang="en-US" sz="2400" dirty="0">
                <a:solidFill>
                  <a:srgbClr val="FFD21D"/>
                </a:solidFill>
              </a:rPr>
              <a:t>Analytics</a:t>
            </a:r>
          </a:p>
          <a:p>
            <a:pPr marL="285750" indent="-285750">
              <a:buFont typeface="Arial" panose="020B0604020202020204" pitchFamily="34" charset="0"/>
              <a:buChar char="•"/>
            </a:pPr>
            <a:r>
              <a:rPr lang="en-US" sz="2400" dirty="0">
                <a:solidFill>
                  <a:srgbClr val="FFD21D"/>
                </a:solidFill>
              </a:rPr>
              <a:t>Development</a:t>
            </a:r>
          </a:p>
          <a:p>
            <a:pPr marL="285750" indent="-285750">
              <a:buFont typeface="Arial" panose="020B0604020202020204" pitchFamily="34" charset="0"/>
              <a:buChar char="•"/>
            </a:pPr>
            <a:r>
              <a:rPr lang="en-US" sz="2400" dirty="0">
                <a:solidFill>
                  <a:srgbClr val="FFD21D"/>
                </a:solidFill>
              </a:rPr>
              <a:t>Integration</a:t>
            </a:r>
          </a:p>
          <a:p>
            <a:pPr marL="285750" indent="-285750">
              <a:buFont typeface="Arial" panose="020B0604020202020204" pitchFamily="34" charset="0"/>
              <a:buChar char="•"/>
            </a:pPr>
            <a:r>
              <a:rPr lang="en-US" sz="2400" dirty="0">
                <a:solidFill>
                  <a:srgbClr val="FFD21D"/>
                </a:solidFill>
              </a:rPr>
              <a:t>Media</a:t>
            </a:r>
          </a:p>
          <a:p>
            <a:pPr marL="285750" indent="-285750">
              <a:buFont typeface="Arial" panose="020B0604020202020204" pitchFamily="34" charset="0"/>
              <a:buChar char="•"/>
            </a:pPr>
            <a:r>
              <a:rPr lang="en-US" sz="2400" dirty="0">
                <a:solidFill>
                  <a:srgbClr val="FFD21D"/>
                </a:solidFill>
              </a:rPr>
              <a:t>Communications</a:t>
            </a:r>
          </a:p>
          <a:p>
            <a:pPr marL="285750" indent="-285750">
              <a:buFont typeface="Arial" panose="020B0604020202020204" pitchFamily="34" charset="0"/>
              <a:buChar char="•"/>
            </a:pPr>
            <a:r>
              <a:rPr lang="en-US" sz="2400" dirty="0">
                <a:solidFill>
                  <a:srgbClr val="FFD21D"/>
                </a:solidFill>
              </a:rPr>
              <a:t>IoT</a:t>
            </a:r>
          </a:p>
          <a:p>
            <a:pPr marL="285750" indent="-285750">
              <a:buFont typeface="Arial" panose="020B0604020202020204" pitchFamily="34" charset="0"/>
              <a:buChar char="•"/>
            </a:pPr>
            <a:r>
              <a:rPr lang="en-US" sz="2400" dirty="0">
                <a:solidFill>
                  <a:srgbClr val="FFD21D"/>
                </a:solidFill>
              </a:rPr>
              <a:t>AI and Machine Learning</a:t>
            </a:r>
          </a:p>
          <a:p>
            <a:pPr marL="285750" indent="-285750">
              <a:buFont typeface="Arial" panose="020B0604020202020204" pitchFamily="34" charset="0"/>
              <a:buChar char="•"/>
            </a:pPr>
            <a:r>
              <a:rPr lang="en-US" sz="2400" dirty="0">
                <a:solidFill>
                  <a:srgbClr val="FFD21D"/>
                </a:solidFill>
              </a:rPr>
              <a:t>Mixed Reality</a:t>
            </a:r>
          </a:p>
          <a:p>
            <a:pPr marL="285750" indent="-285750">
              <a:buFont typeface="Arial" panose="020B0604020202020204" pitchFamily="34" charset="0"/>
              <a:buChar char="•"/>
            </a:pPr>
            <a:r>
              <a:rPr lang="en-US" sz="2400" dirty="0">
                <a:solidFill>
                  <a:srgbClr val="FFD21D"/>
                </a:solidFill>
              </a:rPr>
              <a:t>Migration</a:t>
            </a:r>
          </a:p>
        </p:txBody>
      </p:sp>
    </p:spTree>
    <p:extLst>
      <p:ext uri="{BB962C8B-B14F-4D97-AF65-F5344CB8AC3E}">
        <p14:creationId xmlns:p14="http://schemas.microsoft.com/office/powerpoint/2010/main" val="28819362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Services</a:t>
            </a:r>
          </a:p>
          <a:p>
            <a:pPr lvl="1"/>
            <a:r>
              <a:rPr lang="en-US" dirty="0"/>
              <a:t>Example Architectures</a:t>
            </a:r>
          </a:p>
        </p:txBody>
      </p:sp>
      <p:sp>
        <p:nvSpPr>
          <p:cNvPr id="7" name="TextBox 6">
            <a:extLst>
              <a:ext uri="{FF2B5EF4-FFF2-40B4-BE49-F238E27FC236}">
                <a16:creationId xmlns:a16="http://schemas.microsoft.com/office/drawing/2014/main" id="{C720A872-32D7-DE68-3B65-C261C79F7BC8}"/>
              </a:ext>
            </a:extLst>
          </p:cNvPr>
          <p:cNvSpPr txBox="1"/>
          <p:nvPr/>
        </p:nvSpPr>
        <p:spPr>
          <a:xfrm>
            <a:off x="6657655" y="2274838"/>
            <a:ext cx="5157627" cy="2308324"/>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sz="2400" dirty="0">
                <a:solidFill>
                  <a:srgbClr val="FFD21D"/>
                </a:solidFill>
              </a:rPr>
              <a:t>Simple SaaS Application</a:t>
            </a:r>
          </a:p>
          <a:p>
            <a:pPr marL="285750" indent="-285750">
              <a:buFont typeface="Arial" panose="020B0604020202020204" pitchFamily="34" charset="0"/>
              <a:buChar char="•"/>
            </a:pPr>
            <a:r>
              <a:rPr lang="en-US" sz="2400" dirty="0">
                <a:solidFill>
                  <a:srgbClr val="FFD21D"/>
                </a:solidFill>
              </a:rPr>
              <a:t>Serverless Web Application</a:t>
            </a:r>
          </a:p>
          <a:p>
            <a:pPr marL="285750" indent="-285750">
              <a:buFont typeface="Arial" panose="020B0604020202020204" pitchFamily="34" charset="0"/>
              <a:buChar char="•"/>
            </a:pPr>
            <a:r>
              <a:rPr lang="en-US" sz="2400" dirty="0">
                <a:solidFill>
                  <a:srgbClr val="FFD21D"/>
                </a:solidFill>
              </a:rPr>
              <a:t>E-Commerce Website</a:t>
            </a:r>
          </a:p>
          <a:p>
            <a:pPr marL="285750" indent="-285750">
              <a:buFont typeface="Arial" panose="020B0604020202020204" pitchFamily="34" charset="0"/>
              <a:buChar char="•"/>
            </a:pPr>
            <a:r>
              <a:rPr lang="en-US" sz="2400" dirty="0">
                <a:solidFill>
                  <a:srgbClr val="FFD21D"/>
                </a:solidFill>
              </a:rPr>
              <a:t>Mission-Critical Baseline Architecture</a:t>
            </a:r>
          </a:p>
          <a:p>
            <a:pPr marL="285750" indent="-285750">
              <a:buFont typeface="Arial" panose="020B0604020202020204" pitchFamily="34" charset="0"/>
              <a:buChar char="•"/>
            </a:pPr>
            <a:r>
              <a:rPr lang="en-US" sz="2400" dirty="0">
                <a:solidFill>
                  <a:srgbClr val="FFD21D"/>
                </a:solidFill>
              </a:rPr>
              <a:t>Sports Analytics</a:t>
            </a:r>
          </a:p>
          <a:p>
            <a:pPr marL="285750" indent="-285750">
              <a:buFont typeface="Arial" panose="020B0604020202020204" pitchFamily="34" charset="0"/>
              <a:buChar char="•"/>
            </a:pPr>
            <a:r>
              <a:rPr lang="en-US" sz="2400" dirty="0">
                <a:solidFill>
                  <a:srgbClr val="FFD21D"/>
                </a:solidFill>
              </a:rPr>
              <a:t>Serverless Apps using Cosmos Db</a:t>
            </a:r>
          </a:p>
        </p:txBody>
      </p:sp>
    </p:spTree>
    <p:extLst>
      <p:ext uri="{BB962C8B-B14F-4D97-AF65-F5344CB8AC3E}">
        <p14:creationId xmlns:p14="http://schemas.microsoft.com/office/powerpoint/2010/main" val="228882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D15E-A288-3973-3D8B-48CD0F05B94E}"/>
              </a:ext>
            </a:extLst>
          </p:cNvPr>
          <p:cNvSpPr>
            <a:spLocks noGrp="1"/>
          </p:cNvSpPr>
          <p:nvPr>
            <p:ph type="title"/>
          </p:nvPr>
        </p:nvSpPr>
        <p:spPr/>
        <p:txBody>
          <a:bodyPr/>
          <a:lstStyle/>
          <a:p>
            <a:r>
              <a:rPr lang="en-US" dirty="0"/>
              <a:t>What Next?</a:t>
            </a:r>
          </a:p>
        </p:txBody>
      </p:sp>
      <p:grpSp>
        <p:nvGrpSpPr>
          <p:cNvPr id="16" name="Group 15">
            <a:extLst>
              <a:ext uri="{FF2B5EF4-FFF2-40B4-BE49-F238E27FC236}">
                <a16:creationId xmlns:a16="http://schemas.microsoft.com/office/drawing/2014/main" id="{AACB152D-5308-EF5D-57C2-F574898873F9}"/>
              </a:ext>
            </a:extLst>
          </p:cNvPr>
          <p:cNvGrpSpPr/>
          <p:nvPr/>
        </p:nvGrpSpPr>
        <p:grpSpPr>
          <a:xfrm>
            <a:off x="838200" y="1690688"/>
            <a:ext cx="3810000" cy="4517886"/>
            <a:chOff x="838200" y="1690688"/>
            <a:chExt cx="3810000" cy="4517886"/>
          </a:xfrm>
        </p:grpSpPr>
        <p:pic>
          <p:nvPicPr>
            <p:cNvPr id="10" name="Picture 9">
              <a:extLst>
                <a:ext uri="{FF2B5EF4-FFF2-40B4-BE49-F238E27FC236}">
                  <a16:creationId xmlns:a16="http://schemas.microsoft.com/office/drawing/2014/main" id="{D86C5BB6-6C2A-3A83-799D-AD1937F6D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3810000" cy="3810000"/>
            </a:xfrm>
            <a:prstGeom prst="rect">
              <a:avLst/>
            </a:prstGeom>
          </p:spPr>
        </p:pic>
        <p:sp>
          <p:nvSpPr>
            <p:cNvPr id="11" name="TextBox 10">
              <a:extLst>
                <a:ext uri="{FF2B5EF4-FFF2-40B4-BE49-F238E27FC236}">
                  <a16:creationId xmlns:a16="http://schemas.microsoft.com/office/drawing/2014/main" id="{2457DDCD-F4D8-F978-D425-960A22C59259}"/>
                </a:ext>
              </a:extLst>
            </p:cNvPr>
            <p:cNvSpPr txBox="1"/>
            <p:nvPr/>
          </p:nvSpPr>
          <p:spPr>
            <a:xfrm>
              <a:off x="934243" y="5500688"/>
              <a:ext cx="3617913" cy="707886"/>
            </a:xfrm>
            <a:prstGeom prst="rect">
              <a:avLst/>
            </a:prstGeom>
            <a:noFill/>
          </p:spPr>
          <p:txBody>
            <a:bodyPr wrap="none" rtlCol="0">
              <a:spAutoFit/>
            </a:bodyPr>
            <a:lstStyle/>
            <a:p>
              <a:r>
                <a:rPr lang="en-US" sz="4000" dirty="0">
                  <a:solidFill>
                    <a:srgbClr val="FFD21D"/>
                  </a:solidFill>
                </a:rPr>
                <a:t>Download Slides</a:t>
              </a:r>
            </a:p>
          </p:txBody>
        </p:sp>
      </p:grpSp>
      <p:grpSp>
        <p:nvGrpSpPr>
          <p:cNvPr id="15" name="Group 14">
            <a:extLst>
              <a:ext uri="{FF2B5EF4-FFF2-40B4-BE49-F238E27FC236}">
                <a16:creationId xmlns:a16="http://schemas.microsoft.com/office/drawing/2014/main" id="{49009971-A1D8-13B2-BEF7-07A11EF13AA8}"/>
              </a:ext>
            </a:extLst>
          </p:cNvPr>
          <p:cNvGrpSpPr/>
          <p:nvPr/>
        </p:nvGrpSpPr>
        <p:grpSpPr>
          <a:xfrm>
            <a:off x="6311757" y="3160599"/>
            <a:ext cx="4552154" cy="3047975"/>
            <a:chOff x="6096000" y="1690688"/>
            <a:chExt cx="4552154" cy="3047975"/>
          </a:xfrm>
        </p:grpSpPr>
        <p:pic>
          <p:nvPicPr>
            <p:cNvPr id="13" name="Picture 12">
              <a:extLst>
                <a:ext uri="{FF2B5EF4-FFF2-40B4-BE49-F238E27FC236}">
                  <a16:creationId xmlns:a16="http://schemas.microsoft.com/office/drawing/2014/main" id="{2C289E23-412A-AAFE-D8FF-AE565A25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4552154" cy="2556160"/>
            </a:xfrm>
            <a:prstGeom prst="rect">
              <a:avLst/>
            </a:prstGeom>
          </p:spPr>
        </p:pic>
        <p:sp>
          <p:nvSpPr>
            <p:cNvPr id="14" name="TextBox 13">
              <a:extLst>
                <a:ext uri="{FF2B5EF4-FFF2-40B4-BE49-F238E27FC236}">
                  <a16:creationId xmlns:a16="http://schemas.microsoft.com/office/drawing/2014/main" id="{F4B1E105-5669-0C91-A417-E469E5991A94}"/>
                </a:ext>
              </a:extLst>
            </p:cNvPr>
            <p:cNvSpPr txBox="1"/>
            <p:nvPr/>
          </p:nvSpPr>
          <p:spPr>
            <a:xfrm>
              <a:off x="6450397" y="4276998"/>
              <a:ext cx="3843360" cy="461665"/>
            </a:xfrm>
            <a:prstGeom prst="rect">
              <a:avLst/>
            </a:prstGeom>
            <a:noFill/>
          </p:spPr>
          <p:txBody>
            <a:bodyPr wrap="none" rtlCol="0">
              <a:spAutoFit/>
            </a:bodyPr>
            <a:lstStyle/>
            <a:p>
              <a:r>
                <a:rPr lang="en-US" sz="2400" dirty="0">
                  <a:solidFill>
                    <a:srgbClr val="FFD21D"/>
                  </a:solidFill>
                </a:rPr>
                <a:t>Attend Next Month’s Meetup</a:t>
              </a:r>
            </a:p>
          </p:txBody>
        </p:sp>
      </p:grpSp>
      <p:sp>
        <p:nvSpPr>
          <p:cNvPr id="17" name="TextBox 16">
            <a:extLst>
              <a:ext uri="{FF2B5EF4-FFF2-40B4-BE49-F238E27FC236}">
                <a16:creationId xmlns:a16="http://schemas.microsoft.com/office/drawing/2014/main" id="{2FA8CD4D-614D-90C5-D035-AA869DF27EF6}"/>
              </a:ext>
            </a:extLst>
          </p:cNvPr>
          <p:cNvSpPr txBox="1"/>
          <p:nvPr/>
        </p:nvSpPr>
        <p:spPr>
          <a:xfrm>
            <a:off x="6065989" y="1471536"/>
            <a:ext cx="5043689" cy="954107"/>
          </a:xfrm>
          <a:prstGeom prst="rect">
            <a:avLst/>
          </a:prstGeom>
          <a:noFill/>
        </p:spPr>
        <p:txBody>
          <a:bodyPr wrap="none" rtlCol="0">
            <a:spAutoFit/>
          </a:bodyPr>
          <a:lstStyle/>
          <a:p>
            <a:pPr algn="ctr"/>
            <a:r>
              <a:rPr lang="en-US" sz="2800" b="1" dirty="0">
                <a:solidFill>
                  <a:srgbClr val="FFD21D"/>
                </a:solidFill>
              </a:rPr>
              <a:t>Free Azure Account</a:t>
            </a:r>
          </a:p>
          <a:p>
            <a:pPr algn="ctr"/>
            <a:r>
              <a:rPr lang="en-US" sz="2800" dirty="0">
                <a:solidFill>
                  <a:srgbClr val="FFD21D"/>
                </a:solidFill>
              </a:rPr>
              <a:t>https://azure.Microsoft.com/free</a:t>
            </a:r>
          </a:p>
        </p:txBody>
      </p:sp>
    </p:spTree>
    <p:extLst>
      <p:ext uri="{BB962C8B-B14F-4D97-AF65-F5344CB8AC3E}">
        <p14:creationId xmlns:p14="http://schemas.microsoft.com/office/powerpoint/2010/main" val="39162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p:txBody>
      </p:sp>
    </p:spTree>
    <p:extLst>
      <p:ext uri="{BB962C8B-B14F-4D97-AF65-F5344CB8AC3E}">
        <p14:creationId xmlns:p14="http://schemas.microsoft.com/office/powerpoint/2010/main" val="28590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D593-067C-0861-965F-E97CA552F277}"/>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E13553F-F1DF-DC77-8AAB-92CFF3C10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296DA3B-0874-46F1-9E02-EACBE3C5264F}"/>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D21D"/>
                </a:solidFill>
              </a:rPr>
              <a:t>chadgreen@chadgreen.com</a:t>
            </a:r>
          </a:p>
          <a:p>
            <a:pPr marL="0" indent="0">
              <a:buFont typeface="Arial" panose="020B0604020202020204" pitchFamily="34" charset="0"/>
              <a:buNone/>
            </a:pPr>
            <a:r>
              <a:rPr lang="en-US" sz="4000" dirty="0">
                <a:solidFill>
                  <a:srgbClr val="FFD21D"/>
                </a:solidFill>
              </a:rPr>
              <a:t>TaleLearnCode</a:t>
            </a:r>
          </a:p>
          <a:p>
            <a:pPr marL="0" indent="0">
              <a:buFont typeface="Arial" panose="020B0604020202020204" pitchFamily="34" charset="0"/>
              <a:buNone/>
            </a:pPr>
            <a:r>
              <a:rPr lang="en-US" sz="4000" dirty="0">
                <a:solidFill>
                  <a:srgbClr val="FFD21D"/>
                </a:solidFill>
              </a:rPr>
              <a:t>ChadGreen.com</a:t>
            </a:r>
          </a:p>
          <a:p>
            <a:pPr marL="0" indent="0">
              <a:buFont typeface="Arial" panose="020B0604020202020204" pitchFamily="34" charset="0"/>
              <a:buNone/>
            </a:pPr>
            <a:r>
              <a:rPr lang="en-US" sz="4000" dirty="0" err="1">
                <a:solidFill>
                  <a:srgbClr val="FFD21D"/>
                </a:solidFill>
              </a:rPr>
              <a:t>ChadGreen</a:t>
            </a:r>
            <a:r>
              <a:rPr lang="en-US" sz="4000" dirty="0">
                <a:solidFill>
                  <a:srgbClr val="FFD21D"/>
                </a:solidFill>
              </a:rPr>
              <a:t> &amp; TaleLearnCode</a:t>
            </a:r>
          </a:p>
          <a:p>
            <a:pPr marL="0" indent="0">
              <a:buFont typeface="Arial" panose="020B0604020202020204" pitchFamily="34" charset="0"/>
              <a:buNone/>
            </a:pPr>
            <a:r>
              <a:rPr lang="en-US" sz="4000" dirty="0" err="1">
                <a:solidFill>
                  <a:srgbClr val="FFD21D"/>
                </a:solidFill>
              </a:rPr>
              <a:t>ChadwickEGreen</a:t>
            </a:r>
            <a:endParaRPr lang="en-US" sz="4000" dirty="0">
              <a:solidFill>
                <a:srgbClr val="FFD21D"/>
              </a:solidFill>
            </a:endParaRPr>
          </a:p>
        </p:txBody>
      </p:sp>
      <p:pic>
        <p:nvPicPr>
          <p:cNvPr id="5" name="Picture 4">
            <a:extLst>
              <a:ext uri="{FF2B5EF4-FFF2-40B4-BE49-F238E27FC236}">
                <a16:creationId xmlns:a16="http://schemas.microsoft.com/office/drawing/2014/main" id="{FEF1D19F-C60C-4434-A479-D17E34FD0E50}"/>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9832E7BF-6E98-C875-5963-28FBDB1731ED}"/>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9F98F13-8D4F-FA1B-5759-358367CBC50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94224C-25D3-9C6E-64D2-F8B6275C3EC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D0257594-B7E3-551F-ECE3-DE22F55D841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395CB3D6-C4F9-EAAB-96EB-4A79A6FC474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6208706" y="4581407"/>
            <a:ext cx="1520497" cy="1491403"/>
          </a:xfrm>
          <a:prstGeom prst="rect">
            <a:avLst/>
          </a:prstGeom>
        </p:spPr>
      </p:pic>
    </p:spTree>
    <p:extLst>
      <p:ext uri="{BB962C8B-B14F-4D97-AF65-F5344CB8AC3E}">
        <p14:creationId xmlns:p14="http://schemas.microsoft.com/office/powerpoint/2010/main" val="1172708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4730</TotalTime>
  <Words>11371</Words>
  <Application>Microsoft Office PowerPoint</Application>
  <PresentationFormat>Widescreen</PresentationFormat>
  <Paragraphs>1392</Paragraphs>
  <Slides>90</Slides>
  <Notes>70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90</vt:i4>
      </vt:variant>
    </vt:vector>
  </HeadingPairs>
  <TitlesOfParts>
    <vt:vector size="97" baseType="lpstr">
      <vt:lpstr>Arial</vt:lpstr>
      <vt:lpstr>Calibri</vt:lpstr>
      <vt:lpstr>Kamerik205 8</vt:lpstr>
      <vt:lpstr>Segoe UI</vt:lpstr>
      <vt:lpstr>Söhne</vt:lpstr>
      <vt:lpstr>Office Theme</vt:lpstr>
      <vt:lpstr>Custom Design</vt:lpstr>
      <vt:lpstr>PowerPoint Presentation</vt:lpstr>
      <vt:lpstr>Who is Chad Green</vt:lpstr>
      <vt:lpstr>Memphis Azure User Group</vt:lpstr>
      <vt:lpstr>Louisville Azure Meetup</vt:lpstr>
      <vt:lpstr>DevSpace</vt:lpstr>
      <vt:lpstr>Unleashing the Power of Cloud Computing</vt:lpstr>
      <vt:lpstr>Understanding Cloud Computing</vt:lpstr>
      <vt:lpstr>History of Cloud Computing</vt:lpstr>
      <vt:lpstr>History of Cloud Computing</vt:lpstr>
      <vt:lpstr>History of Cloud Computing</vt:lpstr>
      <vt:lpstr>History of Cloud Computing</vt:lpstr>
      <vt:lpstr>History of Cloud Computing</vt:lpstr>
      <vt:lpstr>History of Cloud Computing</vt:lpstr>
      <vt:lpstr>History of Cloud Computing</vt:lpstr>
      <vt:lpstr>History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Cloud Service Models</vt:lpstr>
      <vt:lpstr>Cloud Service Models</vt:lpstr>
      <vt:lpstr>Cloud Service Models</vt:lpstr>
      <vt:lpstr>Cloud Service Models</vt:lpstr>
      <vt:lpstr>Cloud Service Models</vt:lpstr>
      <vt:lpstr>Cloud Service Models</vt:lpstr>
      <vt:lpstr>Cloud Deployment Models</vt:lpstr>
      <vt:lpstr>Cloud Deployment Models</vt:lpstr>
      <vt:lpstr>Cloud Deployment Models</vt:lpstr>
      <vt:lpstr>Cloud Marketspace</vt:lpstr>
      <vt:lpstr>Microsoft Azure</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Azure Regions</vt:lpstr>
      <vt:lpstr>Azure Regions</vt:lpstr>
      <vt:lpstr>Azure Regions</vt:lpstr>
      <vt:lpstr>Azure Regions (Europe)</vt:lpstr>
      <vt:lpstr>Azure Regions (Asia)</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Example Architectures</vt:lpstr>
      <vt:lpstr>Simple SaaS Application</vt:lpstr>
      <vt:lpstr>Serverless Web Application</vt:lpstr>
      <vt:lpstr>E-Commerce Website</vt:lpstr>
      <vt:lpstr>Mission-Critical Baseline Architecture</vt:lpstr>
      <vt:lpstr>Sports Analytics</vt:lpstr>
      <vt:lpstr>Serverless Apps using Cosmos DB</vt:lpstr>
      <vt:lpstr>Summary</vt:lpstr>
      <vt:lpstr>Summary</vt:lpstr>
      <vt:lpstr>Summary</vt:lpstr>
      <vt:lpstr>Summary</vt:lpstr>
      <vt:lpstr>Summary</vt:lpstr>
      <vt:lpstr>Summary</vt:lpstr>
      <vt:lpstr>Summary</vt:lpstr>
      <vt:lpstr>Summary</vt:lpstr>
      <vt:lpstr>Summary</vt:lpstr>
      <vt:lpstr>Summary</vt:lpstr>
      <vt:lpstr>Summary</vt:lpstr>
      <vt:lpstr>What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57</cp:revision>
  <dcterms:created xsi:type="dcterms:W3CDTF">2023-09-23T00:17:50Z</dcterms:created>
  <dcterms:modified xsi:type="dcterms:W3CDTF">2023-10-02T02:59:02Z</dcterms:modified>
</cp:coreProperties>
</file>